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1524" r:id="rId5"/>
    <p:sldId id="1612" r:id="rId6"/>
    <p:sldId id="1613" r:id="rId7"/>
    <p:sldId id="1614" r:id="rId8"/>
    <p:sldId id="1610" r:id="rId9"/>
    <p:sldId id="1590" r:id="rId10"/>
    <p:sldId id="1591" r:id="rId11"/>
    <p:sldId id="1513" r:id="rId12"/>
    <p:sldId id="1536" r:id="rId13"/>
    <p:sldId id="1608" r:id="rId14"/>
    <p:sldId id="1609" r:id="rId15"/>
    <p:sldId id="1605" r:id="rId16"/>
    <p:sldId id="1606" r:id="rId17"/>
    <p:sldId id="1607" r:id="rId18"/>
    <p:sldId id="1595" r:id="rId19"/>
    <p:sldId id="1508" r:id="rId20"/>
    <p:sldId id="1580" r:id="rId21"/>
    <p:sldId id="1573" r:id="rId22"/>
    <p:sldId id="1589" r:id="rId23"/>
    <p:sldId id="1557" r:id="rId24"/>
    <p:sldId id="1504" r:id="rId25"/>
    <p:sldId id="1611" r:id="rId26"/>
    <p:sldId id="1574" r:id="rId27"/>
    <p:sldId id="1597" r:id="rId28"/>
    <p:sldId id="1598" r:id="rId29"/>
    <p:sldId id="1599" r:id="rId30"/>
    <p:sldId id="1600" r:id="rId31"/>
    <p:sldId id="1601" r:id="rId32"/>
    <p:sldId id="1602" r:id="rId33"/>
    <p:sldId id="1603" r:id="rId34"/>
    <p:sldId id="1604" r:id="rId35"/>
    <p:sldId id="152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доренко Оксана Александровна" initials="СО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E0618"/>
    <a:srgbClr val="1B3181"/>
    <a:srgbClr val="760000"/>
    <a:srgbClr val="9F0514"/>
    <a:srgbClr val="D41220"/>
    <a:srgbClr val="E95560"/>
    <a:srgbClr val="DA2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5196" autoAdjust="0"/>
  </p:normalViewPr>
  <p:slideViewPr>
    <p:cSldViewPr snapToGrid="0" showGuides="1">
      <p:cViewPr>
        <p:scale>
          <a:sx n="100" d="100"/>
          <a:sy n="100" d="100"/>
        </p:scale>
        <p:origin x="-1194" y="-3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118661</c:v>
                </c:pt>
                <c:pt idx="1">
                  <c:v>121484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31312</c:v>
                </c:pt>
                <c:pt idx="1">
                  <c:v>32610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10112"/>
        <c:axId val="104428288"/>
      </c:barChart>
      <c:catAx>
        <c:axId val="10441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4428288"/>
        <c:crosses val="autoZero"/>
        <c:auto val="1"/>
        <c:lblAlgn val="ctr"/>
        <c:lblOffset val="100"/>
        <c:noMultiLvlLbl val="0"/>
      </c:catAx>
      <c:valAx>
        <c:axId val="10442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410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1AE8F-3D7D-4A9D-93E2-2684314AFC9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FC24E-AB69-41F7-A88A-68A9212340D7}">
      <dgm:prSet phldrT="[Текст]"/>
      <dgm:spPr/>
      <dgm:t>
        <a:bodyPr/>
        <a:lstStyle/>
        <a:p>
          <a:r>
            <a:rPr lang="ru-RU" dirty="0" smtClean="0"/>
            <a:t>Сентябрь  </a:t>
          </a:r>
        </a:p>
        <a:p>
          <a:r>
            <a:rPr lang="ru-RU" dirty="0" smtClean="0"/>
            <a:t>Информационная кампания</a:t>
          </a:r>
          <a:endParaRPr lang="ru-RU" dirty="0"/>
        </a:p>
      </dgm:t>
    </dgm:pt>
    <dgm:pt modelId="{5162EEB5-170D-47BB-912D-72BDC236D579}" type="parTrans" cxnId="{EEB42501-DD85-468B-9C7F-17657B1D28F4}">
      <dgm:prSet/>
      <dgm:spPr/>
      <dgm:t>
        <a:bodyPr/>
        <a:lstStyle/>
        <a:p>
          <a:endParaRPr lang="ru-RU"/>
        </a:p>
      </dgm:t>
    </dgm:pt>
    <dgm:pt modelId="{4A1AAC5D-104E-4FC5-A521-3A6C1CECA1E7}" type="sibTrans" cxnId="{EEB42501-DD85-468B-9C7F-17657B1D28F4}">
      <dgm:prSet/>
      <dgm:spPr/>
      <dgm:t>
        <a:bodyPr/>
        <a:lstStyle/>
        <a:p>
          <a:endParaRPr lang="ru-RU"/>
        </a:p>
      </dgm:t>
    </dgm:pt>
    <dgm:pt modelId="{B5546C7A-A732-42C3-9E00-CFDCB0578272}">
      <dgm:prSet phldrT="[Текст]"/>
      <dgm:spPr/>
      <dgm:t>
        <a:bodyPr/>
        <a:lstStyle/>
        <a:p>
          <a:r>
            <a:rPr lang="ru-RU" dirty="0" smtClean="0"/>
            <a:t>15 сентября – 15 октября</a:t>
          </a:r>
        </a:p>
        <a:p>
          <a:r>
            <a:rPr lang="ru-RU" dirty="0" smtClean="0"/>
            <a:t>Проведение тестирования</a:t>
          </a:r>
        </a:p>
        <a:p>
          <a:endParaRPr lang="ru-RU" dirty="0"/>
        </a:p>
      </dgm:t>
    </dgm:pt>
    <dgm:pt modelId="{8EA31FFA-D4EC-4517-AECB-6DC2634A26B4}" type="parTrans" cxnId="{5D11725D-D371-4B1C-8128-257E8DF81046}">
      <dgm:prSet/>
      <dgm:spPr/>
      <dgm:t>
        <a:bodyPr/>
        <a:lstStyle/>
        <a:p>
          <a:endParaRPr lang="ru-RU"/>
        </a:p>
      </dgm:t>
    </dgm:pt>
    <dgm:pt modelId="{D3008C25-12DD-43B3-AAE1-E80495293128}" type="sibTrans" cxnId="{5D11725D-D371-4B1C-8128-257E8DF81046}">
      <dgm:prSet/>
      <dgm:spPr/>
      <dgm:t>
        <a:bodyPr/>
        <a:lstStyle/>
        <a:p>
          <a:endParaRPr lang="ru-RU"/>
        </a:p>
      </dgm:t>
    </dgm:pt>
    <dgm:pt modelId="{5956DB42-DFDF-44E9-85F8-02606C0FE70D}">
      <dgm:prSet phldrT="[Текст]"/>
      <dgm:spPr/>
      <dgm:t>
        <a:bodyPr/>
        <a:lstStyle/>
        <a:p>
          <a:r>
            <a:rPr lang="ru-RU" dirty="0" smtClean="0"/>
            <a:t>Ноябрь…</a:t>
          </a:r>
        </a:p>
        <a:p>
          <a:r>
            <a:rPr lang="ru-RU" dirty="0" smtClean="0"/>
            <a:t>Проведение углубленной диагностики и профилактической работы (при необходимости)</a:t>
          </a:r>
          <a:endParaRPr lang="ru-RU" dirty="0"/>
        </a:p>
      </dgm:t>
    </dgm:pt>
    <dgm:pt modelId="{9D1DD851-265D-4B22-9A95-B4CC7211DE9E}" type="parTrans" cxnId="{09F7D920-76D3-4CC6-8C86-10B5BC92EDBE}">
      <dgm:prSet/>
      <dgm:spPr/>
      <dgm:t>
        <a:bodyPr/>
        <a:lstStyle/>
        <a:p>
          <a:endParaRPr lang="ru-RU"/>
        </a:p>
      </dgm:t>
    </dgm:pt>
    <dgm:pt modelId="{C88704CD-79D2-48F7-B581-C6978355049B}" type="sibTrans" cxnId="{09F7D920-76D3-4CC6-8C86-10B5BC92EDBE}">
      <dgm:prSet/>
      <dgm:spPr/>
      <dgm:t>
        <a:bodyPr/>
        <a:lstStyle/>
        <a:p>
          <a:endParaRPr lang="ru-RU"/>
        </a:p>
      </dgm:t>
    </dgm:pt>
    <dgm:pt modelId="{7734570D-0384-4F61-A7E4-BB909140FBC5}" type="pres">
      <dgm:prSet presAssocID="{B111AE8F-3D7D-4A9D-93E2-2684314AFC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BE25EB-C7A2-4C3D-B500-63283309CF7F}" type="pres">
      <dgm:prSet presAssocID="{BFCFC24E-AB69-41F7-A88A-68A9212340D7}" presName="composite" presStyleCnt="0"/>
      <dgm:spPr/>
    </dgm:pt>
    <dgm:pt modelId="{D2EC865C-EA96-4819-BE4D-73B48827A276}" type="pres">
      <dgm:prSet presAssocID="{BFCFC24E-AB69-41F7-A88A-68A9212340D7}" presName="LShape" presStyleLbl="alignNode1" presStyleIdx="0" presStyleCnt="5"/>
      <dgm:spPr/>
    </dgm:pt>
    <dgm:pt modelId="{13F6931D-8E77-4725-B7ED-BD2F52C4DACA}" type="pres">
      <dgm:prSet presAssocID="{BFCFC24E-AB69-41F7-A88A-68A9212340D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94A60-26C4-469B-B14F-2AC352EB7822}" type="pres">
      <dgm:prSet presAssocID="{BFCFC24E-AB69-41F7-A88A-68A9212340D7}" presName="Triangle" presStyleLbl="alignNode1" presStyleIdx="1" presStyleCnt="5"/>
      <dgm:spPr/>
    </dgm:pt>
    <dgm:pt modelId="{D0A0FC1C-49DF-4E58-BC02-82A6A59D3F1B}" type="pres">
      <dgm:prSet presAssocID="{4A1AAC5D-104E-4FC5-A521-3A6C1CECA1E7}" presName="sibTrans" presStyleCnt="0"/>
      <dgm:spPr/>
    </dgm:pt>
    <dgm:pt modelId="{FD588703-17E5-4091-B15D-9F54A38ABAE7}" type="pres">
      <dgm:prSet presAssocID="{4A1AAC5D-104E-4FC5-A521-3A6C1CECA1E7}" presName="space" presStyleCnt="0"/>
      <dgm:spPr/>
    </dgm:pt>
    <dgm:pt modelId="{678EAD15-FA34-48B7-A262-30428220AFA2}" type="pres">
      <dgm:prSet presAssocID="{B5546C7A-A732-42C3-9E00-CFDCB0578272}" presName="composite" presStyleCnt="0"/>
      <dgm:spPr/>
    </dgm:pt>
    <dgm:pt modelId="{81D488EE-4C5D-46D3-992E-988E30E314FA}" type="pres">
      <dgm:prSet presAssocID="{B5546C7A-A732-42C3-9E00-CFDCB0578272}" presName="LShape" presStyleLbl="alignNode1" presStyleIdx="2" presStyleCnt="5"/>
      <dgm:spPr/>
    </dgm:pt>
    <dgm:pt modelId="{7AD797C7-A490-4BC4-A940-F1B01956A8B7}" type="pres">
      <dgm:prSet presAssocID="{B5546C7A-A732-42C3-9E00-CFDCB057827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B2955-7D49-456C-9B44-EA7851FD4E93}" type="pres">
      <dgm:prSet presAssocID="{B5546C7A-A732-42C3-9E00-CFDCB0578272}" presName="Triangle" presStyleLbl="alignNode1" presStyleIdx="3" presStyleCnt="5"/>
      <dgm:spPr/>
    </dgm:pt>
    <dgm:pt modelId="{B87C4012-0A7C-4944-94BD-0E5848AE8642}" type="pres">
      <dgm:prSet presAssocID="{D3008C25-12DD-43B3-AAE1-E80495293128}" presName="sibTrans" presStyleCnt="0"/>
      <dgm:spPr/>
    </dgm:pt>
    <dgm:pt modelId="{0B68A1DA-F161-4FBC-82BC-1B7EA0BBDA09}" type="pres">
      <dgm:prSet presAssocID="{D3008C25-12DD-43B3-AAE1-E80495293128}" presName="space" presStyleCnt="0"/>
      <dgm:spPr/>
    </dgm:pt>
    <dgm:pt modelId="{EEC772EB-65F1-473A-B18E-D632D34A398A}" type="pres">
      <dgm:prSet presAssocID="{5956DB42-DFDF-44E9-85F8-02606C0FE70D}" presName="composite" presStyleCnt="0"/>
      <dgm:spPr/>
    </dgm:pt>
    <dgm:pt modelId="{2830419A-DFFF-4D0C-AE4A-BA6CE39C17AF}" type="pres">
      <dgm:prSet presAssocID="{5956DB42-DFDF-44E9-85F8-02606C0FE70D}" presName="LShape" presStyleLbl="alignNode1" presStyleIdx="4" presStyleCnt="5"/>
      <dgm:spPr/>
    </dgm:pt>
    <dgm:pt modelId="{D56F5763-AC40-47F0-9535-B9970BE31B00}" type="pres">
      <dgm:prSet presAssocID="{5956DB42-DFDF-44E9-85F8-02606C0FE70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1725D-D371-4B1C-8128-257E8DF81046}" srcId="{B111AE8F-3D7D-4A9D-93E2-2684314AFC99}" destId="{B5546C7A-A732-42C3-9E00-CFDCB0578272}" srcOrd="1" destOrd="0" parTransId="{8EA31FFA-D4EC-4517-AECB-6DC2634A26B4}" sibTransId="{D3008C25-12DD-43B3-AAE1-E80495293128}"/>
    <dgm:cxn modelId="{80C7480A-A6C7-4734-BA48-0D61350E7309}" type="presOf" srcId="{5956DB42-DFDF-44E9-85F8-02606C0FE70D}" destId="{D56F5763-AC40-47F0-9535-B9970BE31B00}" srcOrd="0" destOrd="0" presId="urn:microsoft.com/office/officeart/2009/3/layout/StepUpProcess"/>
    <dgm:cxn modelId="{9D75DB89-9F01-407C-8889-6520D7D9FECD}" type="presOf" srcId="{BFCFC24E-AB69-41F7-A88A-68A9212340D7}" destId="{13F6931D-8E77-4725-B7ED-BD2F52C4DACA}" srcOrd="0" destOrd="0" presId="urn:microsoft.com/office/officeart/2009/3/layout/StepUpProcess"/>
    <dgm:cxn modelId="{41116F3D-9EE3-4B15-A099-BDE530504B46}" type="presOf" srcId="{B5546C7A-A732-42C3-9E00-CFDCB0578272}" destId="{7AD797C7-A490-4BC4-A940-F1B01956A8B7}" srcOrd="0" destOrd="0" presId="urn:microsoft.com/office/officeart/2009/3/layout/StepUpProcess"/>
    <dgm:cxn modelId="{EEB42501-DD85-468B-9C7F-17657B1D28F4}" srcId="{B111AE8F-3D7D-4A9D-93E2-2684314AFC99}" destId="{BFCFC24E-AB69-41F7-A88A-68A9212340D7}" srcOrd="0" destOrd="0" parTransId="{5162EEB5-170D-47BB-912D-72BDC236D579}" sibTransId="{4A1AAC5D-104E-4FC5-A521-3A6C1CECA1E7}"/>
    <dgm:cxn modelId="{02D4BC38-6C9B-454B-AB26-9346BDE4053A}" type="presOf" srcId="{B111AE8F-3D7D-4A9D-93E2-2684314AFC99}" destId="{7734570D-0384-4F61-A7E4-BB909140FBC5}" srcOrd="0" destOrd="0" presId="urn:microsoft.com/office/officeart/2009/3/layout/StepUpProcess"/>
    <dgm:cxn modelId="{09F7D920-76D3-4CC6-8C86-10B5BC92EDBE}" srcId="{B111AE8F-3D7D-4A9D-93E2-2684314AFC99}" destId="{5956DB42-DFDF-44E9-85F8-02606C0FE70D}" srcOrd="2" destOrd="0" parTransId="{9D1DD851-265D-4B22-9A95-B4CC7211DE9E}" sibTransId="{C88704CD-79D2-48F7-B581-C6978355049B}"/>
    <dgm:cxn modelId="{B6507585-E700-4774-89E4-6779E3BA7E43}" type="presParOf" srcId="{7734570D-0384-4F61-A7E4-BB909140FBC5}" destId="{DCBE25EB-C7A2-4C3D-B500-63283309CF7F}" srcOrd="0" destOrd="0" presId="urn:microsoft.com/office/officeart/2009/3/layout/StepUpProcess"/>
    <dgm:cxn modelId="{694D1A17-EAB7-4DB2-9007-0755F01692CB}" type="presParOf" srcId="{DCBE25EB-C7A2-4C3D-B500-63283309CF7F}" destId="{D2EC865C-EA96-4819-BE4D-73B48827A276}" srcOrd="0" destOrd="0" presId="urn:microsoft.com/office/officeart/2009/3/layout/StepUpProcess"/>
    <dgm:cxn modelId="{842DF3DA-0C09-4A22-A324-426C93B7B955}" type="presParOf" srcId="{DCBE25EB-C7A2-4C3D-B500-63283309CF7F}" destId="{13F6931D-8E77-4725-B7ED-BD2F52C4DACA}" srcOrd="1" destOrd="0" presId="urn:microsoft.com/office/officeart/2009/3/layout/StepUpProcess"/>
    <dgm:cxn modelId="{4333ABC1-0EF2-42C4-AA9C-E2DE5AFF6094}" type="presParOf" srcId="{DCBE25EB-C7A2-4C3D-B500-63283309CF7F}" destId="{6A594A60-26C4-469B-B14F-2AC352EB7822}" srcOrd="2" destOrd="0" presId="urn:microsoft.com/office/officeart/2009/3/layout/StepUpProcess"/>
    <dgm:cxn modelId="{D452AEE2-15DE-427A-8F0D-9CEDF86F4C98}" type="presParOf" srcId="{7734570D-0384-4F61-A7E4-BB909140FBC5}" destId="{D0A0FC1C-49DF-4E58-BC02-82A6A59D3F1B}" srcOrd="1" destOrd="0" presId="urn:microsoft.com/office/officeart/2009/3/layout/StepUpProcess"/>
    <dgm:cxn modelId="{E67237CA-059A-4F6B-8146-1C6B84750823}" type="presParOf" srcId="{D0A0FC1C-49DF-4E58-BC02-82A6A59D3F1B}" destId="{FD588703-17E5-4091-B15D-9F54A38ABAE7}" srcOrd="0" destOrd="0" presId="urn:microsoft.com/office/officeart/2009/3/layout/StepUpProcess"/>
    <dgm:cxn modelId="{8EB469CE-7FC8-4636-B216-D70A056C40C7}" type="presParOf" srcId="{7734570D-0384-4F61-A7E4-BB909140FBC5}" destId="{678EAD15-FA34-48B7-A262-30428220AFA2}" srcOrd="2" destOrd="0" presId="urn:microsoft.com/office/officeart/2009/3/layout/StepUpProcess"/>
    <dgm:cxn modelId="{AB9FD81E-9BB8-4551-8813-4C55818925F0}" type="presParOf" srcId="{678EAD15-FA34-48B7-A262-30428220AFA2}" destId="{81D488EE-4C5D-46D3-992E-988E30E314FA}" srcOrd="0" destOrd="0" presId="urn:microsoft.com/office/officeart/2009/3/layout/StepUpProcess"/>
    <dgm:cxn modelId="{461B5C7B-672C-45EF-ACEB-1E5981C46336}" type="presParOf" srcId="{678EAD15-FA34-48B7-A262-30428220AFA2}" destId="{7AD797C7-A490-4BC4-A940-F1B01956A8B7}" srcOrd="1" destOrd="0" presId="urn:microsoft.com/office/officeart/2009/3/layout/StepUpProcess"/>
    <dgm:cxn modelId="{4CB2A777-C074-4047-9359-3754D3445BCB}" type="presParOf" srcId="{678EAD15-FA34-48B7-A262-30428220AFA2}" destId="{676B2955-7D49-456C-9B44-EA7851FD4E93}" srcOrd="2" destOrd="0" presId="urn:microsoft.com/office/officeart/2009/3/layout/StepUpProcess"/>
    <dgm:cxn modelId="{DA50F330-0DCF-4262-A0BD-BC26FC648843}" type="presParOf" srcId="{7734570D-0384-4F61-A7E4-BB909140FBC5}" destId="{B87C4012-0A7C-4944-94BD-0E5848AE8642}" srcOrd="3" destOrd="0" presId="urn:microsoft.com/office/officeart/2009/3/layout/StepUpProcess"/>
    <dgm:cxn modelId="{B409FB0E-796B-45D8-A255-C6FE753C1D10}" type="presParOf" srcId="{B87C4012-0A7C-4944-94BD-0E5848AE8642}" destId="{0B68A1DA-F161-4FBC-82BC-1B7EA0BBDA09}" srcOrd="0" destOrd="0" presId="urn:microsoft.com/office/officeart/2009/3/layout/StepUpProcess"/>
    <dgm:cxn modelId="{21A30D7A-C868-4DC0-850D-7A47C9D7FDB7}" type="presParOf" srcId="{7734570D-0384-4F61-A7E4-BB909140FBC5}" destId="{EEC772EB-65F1-473A-B18E-D632D34A398A}" srcOrd="4" destOrd="0" presId="urn:microsoft.com/office/officeart/2009/3/layout/StepUpProcess"/>
    <dgm:cxn modelId="{00EEEF8D-2F4E-430F-AF1E-171FF600AC51}" type="presParOf" srcId="{EEC772EB-65F1-473A-B18E-D632D34A398A}" destId="{2830419A-DFFF-4D0C-AE4A-BA6CE39C17AF}" srcOrd="0" destOrd="0" presId="urn:microsoft.com/office/officeart/2009/3/layout/StepUpProcess"/>
    <dgm:cxn modelId="{78875169-C585-4315-A062-D2A2D6BB2FC7}" type="presParOf" srcId="{EEC772EB-65F1-473A-B18E-D632D34A398A}" destId="{D56F5763-AC40-47F0-9535-B9970BE31B0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865C-EA96-4819-BE4D-73B48827A276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6931D-8E77-4725-B7ED-BD2F52C4DACA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Сентябрь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Информационная кампания</a:t>
          </a:r>
          <a:endParaRPr lang="ru-RU" sz="1800" kern="1200" dirty="0"/>
        </a:p>
      </dsp:txBody>
      <dsp:txXfrm>
        <a:off x="254058" y="2525889"/>
        <a:ext cx="2282418" cy="2000673"/>
      </dsp:txXfrm>
    </dsp:sp>
    <dsp:sp modelId="{6A594A60-26C4-469B-B14F-2AC352EB7822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488EE-4C5D-46D3-992E-988E30E314FA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797C7-A490-4BC4-A940-F1B01956A8B7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15 сентября – 15 октября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тестирования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048184" y="1834480"/>
        <a:ext cx="2282418" cy="2000673"/>
      </dsp:txXfrm>
    </dsp:sp>
    <dsp:sp modelId="{676B2955-7D49-456C-9B44-EA7851FD4E93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0419A-DFFF-4D0C-AE4A-BA6CE39C17AF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F5763-AC40-47F0-9535-B9970BE31B00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Ноябрь…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углубленной диагностики и профилактической работы (при необходимости)</a:t>
          </a:r>
          <a:endParaRPr lang="ru-RU" sz="1800" kern="1200" dirty="0"/>
        </a:p>
      </dsp:txBody>
      <dsp:txXfrm>
        <a:off x="5842310" y="1143070"/>
        <a:ext cx="2282418" cy="200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D8CE-B702-41BB-BF38-DE69C196D1CE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A819-6FA5-4FB7-BAFD-75C625202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7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6C861-E681-5083-D0C8-B1831194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73C049-873D-5A7A-BB46-93E9A3BE0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FF0BB9-8F5B-562A-0A0E-7644C0CE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534D95-C197-1CD5-28A2-E8D10E2A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13C302-DCED-AD08-FECB-AB06B2B9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B0170-8445-4616-5909-02F4396D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8BBC30-CE20-37AF-CFD9-AF93D22D6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9098F9-0C90-8957-572D-AA330D1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21FBB4-72D4-E022-93B1-416AECF6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D70DF5-58AF-388F-AB0F-2AC5AFF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40BD64-C554-3983-EDD7-8B84A3CAA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EA9CD6-4387-806D-C5FA-656858027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B69E56-D88E-12F0-6D67-D10DD321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1531B7-CC9A-BB71-64D7-9C5758EB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9ABF95-249A-D4ED-1D5F-38663806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4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8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A2F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7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A57AE-DAEA-DB28-6DA1-17A46D45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7895C8-51AA-EDBF-06B5-3843D90E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445A74-BA54-FD80-6DFA-B4C6389A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45E394-3753-E259-9F91-301D530B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FACA7B-A3A5-4ED4-3745-8302187E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8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2261D-5DD2-A527-E11F-40111E69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C81001-8931-C48F-1151-270B1B1B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115735-EF90-B97E-6750-91E2333B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E0A90B-B44D-EB75-B1BC-0A1253F8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0727D9-C24B-A794-6B81-8741BFE0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9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6FBB8-FE4B-B0EF-89A1-9281F945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55DFE-10F6-AFE9-3BDA-5E3C14D4A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1FEA6B-D19B-B83A-9BDF-BEB8DB4C3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A5F267-BCFB-CBF3-C8C5-C846BD6F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D06228-1162-F91E-F881-71DB5963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33D3BE-C17C-5E9C-4F09-E1E55060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0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86A04-90B5-EE72-B283-54875779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A54BAD-25F5-8EC3-8480-9728CD534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CD0300-1663-BDAC-336F-C002CE49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EBB160-0EF5-A083-317A-83447CE34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B89208-060B-679E-6A93-C829E34C7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B4A02E-CD5B-A716-2422-AC92AF44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58F0AAC-B132-B320-0AA9-B184ECD3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AB4481-A16E-485D-4FF1-6CF98B2B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7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0F4D6-9946-1D21-D002-0FDBD777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D0AC5E-D28D-FDAA-C0D6-D9BD289F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638BDF-5D7A-3593-8453-6E3A3D00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96DC09-474E-2665-28E8-A515E5DD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0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12F7D7-682D-231B-3E91-ABD87059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56B325-5714-6ECE-7014-453FF97A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4CF5FC-ED73-B504-F958-BFF15A28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5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037B2-650A-228A-2698-E961967B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EDE43-308C-E5C2-E813-729BA7D3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C208A7-1708-7F25-B5A7-A01FDA2C5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CE730D-6631-6C8B-2EAE-645A42D1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1F9521-5842-A262-9690-F03C1E6F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264332-E084-2714-2C5E-18E1C74F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4A105-DEE6-5394-C14E-F39647AC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4E0372-62F9-6779-CDC9-68D151F40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C6C2C2-6D8E-EBE6-C717-A198EF42B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99B0B6-61A3-85B3-0350-15E11433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B4E43C-5640-DF73-8846-DD543715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FDE88B-FBBA-43E7-0B20-3286AE60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4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E5509-4F1C-D1FD-BD0B-80FC1FF1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E41603-3C41-DBB9-029D-829F00EC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57D90F-B69C-E820-01AE-AC7D0986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FA6B-D392-47DA-9E72-B96B48CB0504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2E72D-96C3-0642-C588-730A47B34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AECF93-3FAF-CFE3-C986-83729D172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0400" y="152400"/>
            <a:ext cx="10058400" cy="9144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4251960" y="4102825"/>
            <a:ext cx="7744460" cy="1602922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Федореева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Владимировна,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воспитания и кадетских учебных заведений министерства образования Красноярского края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Селезнева Надежда Николаевна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 отдела по оказанию консультационных услуг Краевой центр ПМСС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Лехмус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советник по воспитанию, педагог-психолог Березовская средняя общеобразовательная школа № 3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439333" y="1295401"/>
            <a:ext cx="10346267" cy="60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hangingPunct="1">
              <a:defRPr/>
            </a:pPr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3" name="Заголовок 4"/>
          <p:cNvSpPr txBox="1">
            <a:spLocks/>
          </p:cNvSpPr>
          <p:nvPr/>
        </p:nvSpPr>
        <p:spPr bwMode="auto">
          <a:xfrm>
            <a:off x="406400" y="1851660"/>
            <a:ext cx="1117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РОДИТЕЛЯМ О СОЦИАЛЬНО-ПСИХОЛОГИЧЕСКОМ ТЕСТИРОВАНИИ</a:t>
            </a:r>
            <a:endParaRPr lang="ru-RU" alt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Рисунок 4" descr="C:\Users\user\Desktop\психологическая служба\эмблема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42" y="70213"/>
            <a:ext cx="1297578" cy="11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5" descr="МОН_Логотип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06880"/>
            <a:ext cx="3320415" cy="10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535135" y="3763736"/>
            <a:ext cx="8184255" cy="11740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042221">
              <a:spcBef>
                <a:spcPts val="133"/>
              </a:spcBef>
            </a:pPr>
            <a:endParaRPr lang="ru-RU" sz="1867" spc="-13" dirty="0">
              <a:latin typeface="Carlito"/>
              <a:cs typeface="Carlito"/>
            </a:endParaRPr>
          </a:p>
          <a:p>
            <a:pPr marL="16933" marR="1042221">
              <a:spcBef>
                <a:spcPts val="133"/>
              </a:spcBef>
            </a:pPr>
            <a:endParaRPr lang="ru-RU" sz="1867" spc="-13" dirty="0" smtClean="0">
              <a:latin typeface="Carlito"/>
              <a:cs typeface="Carlito"/>
            </a:endParaRPr>
          </a:p>
          <a:p>
            <a:pPr marL="16933">
              <a:spcBef>
                <a:spcPts val="2240"/>
              </a:spcBef>
            </a:pPr>
            <a:endParaRPr sz="1867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828948" y="5733254"/>
            <a:ext cx="0" cy="720513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E0550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7CC5F97-6A6A-4F2B-8CA6-AD815794D6DC}"/>
              </a:ext>
            </a:extLst>
          </p:cNvPr>
          <p:cNvSpPr/>
          <p:nvPr/>
        </p:nvSpPr>
        <p:spPr>
          <a:xfrm>
            <a:off x="628650" y="433163"/>
            <a:ext cx="109953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в ЕМ СПТ отмечается комплексный (множественный) характер факторов,     определяющих     рисковые     формы     поведения,     что     указывает на невозможность составления однозначного единого реестра маркеров риска. Однако в качестве «методологического ключа» для разработки диагностического инструмента выявления рисков и их носителя выделена необходимость рассмотрения соотношения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Исследуемые показатели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– факторы защиты»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443" y="1857578"/>
            <a:ext cx="502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Факторы риска </a:t>
            </a:r>
            <a:r>
              <a:rPr lang="ru-RU" sz="2400" dirty="0"/>
              <a:t>– факторы, повышающие вероятность дебюта </a:t>
            </a:r>
            <a:r>
              <a:rPr lang="ru-RU" sz="2400" dirty="0" err="1"/>
              <a:t>аддиктивных</a:t>
            </a:r>
            <a:r>
              <a:rPr lang="ru-RU" sz="2400" dirty="0"/>
              <a:t> форм поведения или закрепляющие и поддерживающие паттерны поведения, характерные для различных форм рискового поведения.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0170" y="1902393"/>
            <a:ext cx="5372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Факторы </a:t>
            </a:r>
            <a:r>
              <a:rPr lang="ru-RU" sz="2400" b="1" dirty="0" smtClean="0"/>
              <a:t>защиты</a:t>
            </a:r>
            <a:r>
              <a:rPr lang="ru-RU" sz="2400" dirty="0" smtClean="0"/>
              <a:t> </a:t>
            </a:r>
            <a:r>
              <a:rPr lang="ru-RU" sz="2400" dirty="0"/>
              <a:t>– факторы, повышающие психологическую устойчивость личности к воздействию факторов риска. </a:t>
            </a:r>
          </a:p>
        </p:txBody>
      </p:sp>
    </p:spTree>
    <p:extLst>
      <p:ext uri="{BB962C8B-B14F-4D97-AF65-F5344CB8AC3E}">
        <p14:creationId xmlns:p14="http://schemas.microsoft.com/office/powerpoint/2010/main" val="41038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9664" y="4785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Порядком СПТ тестирование проводится в отношении обучающихся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достигших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13 лет и обучающихся с 7-го класса обучения в общеобразовательной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7224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3823"/>
            <a:ext cx="74703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не достигших возраста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проводится при наличии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информированного согласия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из их родителей (законных представителей).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достигших возраста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лет,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при наличии 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информированных согласий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письменной форме об участии в тестировании.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07" y="1123496"/>
            <a:ext cx="3879850" cy="4351338"/>
          </a:xfrm>
        </p:spPr>
      </p:pic>
    </p:spTree>
    <p:extLst>
      <p:ext uri="{BB962C8B-B14F-4D97-AF65-F5344CB8AC3E}">
        <p14:creationId xmlns:p14="http://schemas.microsoft.com/office/powerpoint/2010/main" val="2184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693" y="906237"/>
            <a:ext cx="107278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проведения тестирования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58791" y="1009411"/>
            <a:ext cx="20806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spc="-100" dirty="0" smtClean="0">
                <a:solidFill>
                  <a:srgbClr val="C00000"/>
                </a:solidFill>
                <a:latin typeface="Play"/>
                <a:cs typeface="Play"/>
              </a:rPr>
              <a:t>С </a:t>
            </a:r>
            <a:r>
              <a:rPr sz="4400" spc="-100" dirty="0" smtClean="0">
                <a:solidFill>
                  <a:srgbClr val="C00000"/>
                </a:solidFill>
                <a:latin typeface="Play"/>
                <a:cs typeface="Play"/>
              </a:rPr>
              <a:t>202</a:t>
            </a:r>
            <a:r>
              <a:rPr lang="ru-RU" sz="4400" spc="-100" dirty="0" smtClean="0">
                <a:solidFill>
                  <a:srgbClr val="C00000"/>
                </a:solidFill>
                <a:latin typeface="Play"/>
                <a:cs typeface="Play"/>
              </a:rPr>
              <a:t>3</a:t>
            </a:r>
            <a:r>
              <a:rPr sz="4400" spc="-100" dirty="0" smtClean="0">
                <a:solidFill>
                  <a:srgbClr val="C00000"/>
                </a:solidFill>
                <a:latin typeface="Play"/>
                <a:cs typeface="Play"/>
              </a:rPr>
              <a:t>г</a:t>
            </a:r>
            <a:r>
              <a:rPr sz="4400" spc="-100" dirty="0">
                <a:solidFill>
                  <a:srgbClr val="C00000"/>
                </a:solidFill>
                <a:latin typeface="Play"/>
                <a:cs typeface="Play"/>
              </a:rPr>
              <a:t>.</a:t>
            </a:r>
            <a:endParaRPr sz="4400" dirty="0">
              <a:latin typeface="Play"/>
              <a:cs typeface="Play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46896"/>
              </p:ext>
            </p:extLst>
          </p:nvPr>
        </p:nvGraphicFramePr>
        <p:xfrm>
          <a:off x="2960578" y="447986"/>
          <a:ext cx="6498589" cy="81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8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3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3370">
                <a:tc gridSpan="2">
                  <a:txBody>
                    <a:bodyPr/>
                    <a:lstStyle/>
                    <a:p>
                      <a:pPr marL="2218055">
                        <a:lnSpc>
                          <a:spcPts val="152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«В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170»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28575">
                      <a:solidFill>
                        <a:srgbClr val="4471C4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6460">
                        <a:lnSpc>
                          <a:spcPts val="1235"/>
                        </a:lnSpc>
                        <a:spcBef>
                          <a:spcPts val="980"/>
                        </a:spcBef>
                      </a:pPr>
                      <a:r>
                        <a:rPr sz="1400" b="1" spc="-10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Студенты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4460" marB="0">
                    <a:lnL w="28575">
                      <a:solidFill>
                        <a:srgbClr val="4471C4"/>
                      </a:solidFill>
                      <a:prstDash val="solid"/>
                    </a:lnL>
                    <a:lnT w="28575">
                      <a:solidFill>
                        <a:srgbClr val="4471C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«А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-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130»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96520" marB="0">
                    <a:lnR w="38100">
                      <a:solidFill>
                        <a:srgbClr val="4471C4"/>
                      </a:solidFill>
                      <a:prstDash val="solid"/>
                    </a:lnR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b="1" spc="-10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10-</a:t>
                      </a:r>
                      <a:r>
                        <a:rPr sz="1400" b="1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11</a:t>
                      </a:r>
                      <a:r>
                        <a:rPr sz="1400" b="1" spc="-20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классы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34620" marB="0">
                    <a:lnL w="38100">
                      <a:solidFill>
                        <a:srgbClr val="4471C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361562" y="1313893"/>
            <a:ext cx="1049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471C4"/>
                </a:solidFill>
                <a:latin typeface="Tahoma"/>
                <a:cs typeface="Tahoma"/>
              </a:rPr>
              <a:t>7-</a:t>
            </a:r>
            <a:r>
              <a:rPr sz="1400" b="1" dirty="0">
                <a:solidFill>
                  <a:srgbClr val="4471C4"/>
                </a:solidFill>
                <a:latin typeface="Tahoma"/>
                <a:cs typeface="Tahoma"/>
              </a:rPr>
              <a:t>9</a:t>
            </a:r>
            <a:r>
              <a:rPr sz="1400" b="1" spc="-10" dirty="0">
                <a:solidFill>
                  <a:srgbClr val="4471C4"/>
                </a:solidFill>
                <a:latin typeface="Tahoma"/>
                <a:cs typeface="Tahoma"/>
              </a:rPr>
              <a:t> классы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77432" y="138634"/>
            <a:ext cx="1584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Форма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«С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170»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9427" y="2066771"/>
            <a:ext cx="1818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C00000"/>
                </a:solidFill>
                <a:latin typeface="Play"/>
                <a:cs typeface="Play"/>
              </a:rPr>
              <a:t>Варианты</a:t>
            </a:r>
            <a:r>
              <a:rPr sz="1800" spc="50" dirty="0">
                <a:solidFill>
                  <a:srgbClr val="C00000"/>
                </a:solidFill>
                <a:latin typeface="Play"/>
                <a:cs typeface="Play"/>
              </a:rPr>
              <a:t> </a:t>
            </a:r>
            <a:r>
              <a:rPr sz="1800" spc="-135" dirty="0">
                <a:solidFill>
                  <a:srgbClr val="C00000"/>
                </a:solidFill>
                <a:latin typeface="Play"/>
                <a:cs typeface="Play"/>
              </a:rPr>
              <a:t>ответов</a:t>
            </a:r>
            <a:endParaRPr sz="1800">
              <a:latin typeface="Play"/>
              <a:cs typeface="Play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1430" y="3292239"/>
            <a:ext cx="197929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" algn="ctr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Play"/>
                <a:cs typeface="Play"/>
              </a:rPr>
              <a:t>Утверждение</a:t>
            </a:r>
            <a:endParaRPr sz="1800" dirty="0">
              <a:latin typeface="Play"/>
              <a:cs typeface="Play"/>
            </a:endParaRPr>
          </a:p>
          <a:p>
            <a:pPr algn="ctr">
              <a:lnSpc>
                <a:spcPts val="2125"/>
              </a:lnSpc>
            </a:pPr>
            <a:r>
              <a:rPr sz="1800" spc="-125" dirty="0">
                <a:solidFill>
                  <a:srgbClr val="C00000"/>
                </a:solidFill>
                <a:latin typeface="Play"/>
                <a:cs typeface="Play"/>
              </a:rPr>
              <a:t>абсолютно</a:t>
            </a:r>
            <a:r>
              <a:rPr sz="1800" spc="65" dirty="0">
                <a:solidFill>
                  <a:srgbClr val="C00000"/>
                </a:solidFill>
                <a:latin typeface="Play"/>
                <a:cs typeface="Play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Play"/>
                <a:cs typeface="Play"/>
              </a:rPr>
              <a:t>неверно</a:t>
            </a:r>
            <a:endParaRPr sz="1800" dirty="0">
              <a:latin typeface="Play"/>
              <a:cs typeface="Pla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62392" y="3106109"/>
            <a:ext cx="2672908" cy="767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05"/>
              </a:lnSpc>
              <a:spcBef>
                <a:spcPts val="95"/>
              </a:spcBef>
              <a:tabLst>
                <a:tab pos="394970" algn="l"/>
              </a:tabLst>
            </a:pPr>
            <a:endParaRPr sz="1600" dirty="0">
              <a:latin typeface="Tahoma"/>
              <a:cs typeface="Tahoma"/>
            </a:endParaRPr>
          </a:p>
          <a:p>
            <a:pPr marL="365125" algn="ctr">
              <a:lnSpc>
                <a:spcPts val="1945"/>
              </a:lnSpc>
            </a:pPr>
            <a:r>
              <a:rPr sz="1800" spc="-10" dirty="0">
                <a:solidFill>
                  <a:srgbClr val="C00000"/>
                </a:solidFill>
                <a:latin typeface="Play"/>
                <a:cs typeface="Play"/>
              </a:rPr>
              <a:t>Утверждение</a:t>
            </a:r>
            <a:endParaRPr sz="1800" dirty="0">
              <a:latin typeface="Play"/>
              <a:cs typeface="Play"/>
            </a:endParaRPr>
          </a:p>
          <a:p>
            <a:pPr marL="367030" algn="ctr">
              <a:lnSpc>
                <a:spcPct val="100000"/>
              </a:lnSpc>
              <a:spcBef>
                <a:spcPts val="35"/>
              </a:spcBef>
            </a:pPr>
            <a:r>
              <a:rPr sz="1800" spc="-125" dirty="0">
                <a:solidFill>
                  <a:srgbClr val="C00000"/>
                </a:solidFill>
                <a:latin typeface="Play"/>
                <a:cs typeface="Play"/>
              </a:rPr>
              <a:t>абсолютно</a:t>
            </a:r>
            <a:r>
              <a:rPr sz="1800" spc="65" dirty="0">
                <a:solidFill>
                  <a:srgbClr val="C00000"/>
                </a:solidFill>
                <a:latin typeface="Play"/>
                <a:cs typeface="Play"/>
              </a:rPr>
              <a:t> </a:t>
            </a:r>
            <a:r>
              <a:rPr sz="1800" spc="-35" dirty="0">
                <a:solidFill>
                  <a:srgbClr val="C00000"/>
                </a:solidFill>
                <a:latin typeface="Play"/>
                <a:cs typeface="Play"/>
              </a:rPr>
              <a:t>верно</a:t>
            </a:r>
            <a:endParaRPr sz="1800" dirty="0">
              <a:latin typeface="Play"/>
              <a:cs typeface="Play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98961" y="4872482"/>
            <a:ext cx="65405" cy="39370"/>
          </a:xfrm>
          <a:custGeom>
            <a:avLst/>
            <a:gdLst/>
            <a:ahLst/>
            <a:cxnLst/>
            <a:rect l="l" t="t" r="r" b="b"/>
            <a:pathLst>
              <a:path w="65404" h="39370">
                <a:moveTo>
                  <a:pt x="65278" y="39116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4020671" y="2658539"/>
            <a:ext cx="4941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 </a:t>
            </a:r>
            <a:r>
              <a:rPr lang="ru-RU" sz="3600" dirty="0" smtClean="0"/>
              <a:t> 2  3  4  5  6  7  8  9  10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70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439"/>
          </a:xfrm>
        </p:spPr>
        <p:txBody>
          <a:bodyPr>
            <a:noAutofit/>
          </a:bodyPr>
          <a:lstStyle/>
          <a:p>
            <a:r>
              <a:rPr lang="ru-RU" sz="2800" dirty="0"/>
              <a:t>Вид результатов тестирования в программном комплексе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5" y="2171699"/>
            <a:ext cx="10284615" cy="2125006"/>
          </a:xfrm>
        </p:spPr>
      </p:pic>
    </p:spTree>
    <p:extLst>
      <p:ext uri="{BB962C8B-B14F-4D97-AF65-F5344CB8AC3E}">
        <p14:creationId xmlns:p14="http://schemas.microsoft.com/office/powerpoint/2010/main" val="41364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 результатам ЕМ СПТ на основании показателя ИРП обучающегося можно отнести к одной из трёх групп: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742" y="1905685"/>
            <a:ext cx="102516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низкой вероятностью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рискового (в том числе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вероятностью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рискового (в том числе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высочайшей вероятностью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рискового (в том числе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 высокая уязвимость)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5" y="400271"/>
            <a:ext cx="1176168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algn="ctr">
              <a:lnSpc>
                <a:spcPts val="209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</a:rPr>
              <a:t>Направления</a:t>
            </a:r>
            <a:r>
              <a:rPr sz="1800" spc="-125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работы</a:t>
            </a:r>
            <a:r>
              <a:rPr sz="18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1F5F"/>
                </a:solidFill>
                <a:latin typeface="Arial"/>
                <a:cs typeface="Arial"/>
              </a:rPr>
              <a:t>образовательных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 err="1" smtClean="0">
                <a:solidFill>
                  <a:srgbClr val="001F5F"/>
                </a:solidFill>
                <a:latin typeface="Arial"/>
                <a:cs typeface="Arial"/>
              </a:rPr>
              <a:t>организаций</a:t>
            </a:r>
            <a:r>
              <a:rPr lang="ru-RU" sz="1800" spc="-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br>
              <a:rPr lang="ru-RU" sz="1800" spc="-10" dirty="0" smtClean="0">
                <a:solidFill>
                  <a:srgbClr val="001F5F"/>
                </a:solidFill>
                <a:latin typeface="Arial"/>
                <a:cs typeface="Arial"/>
              </a:rPr>
            </a:br>
            <a:r>
              <a:rPr sz="1800" dirty="0" err="1" smtClean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spc="-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результатам</a:t>
            </a:r>
            <a:r>
              <a:rPr sz="18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социально-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психологического</a:t>
            </a:r>
            <a:r>
              <a:rPr sz="18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тестирования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5066" y="1017777"/>
            <a:ext cx="4411345" cy="641985"/>
            <a:chOff x="355066" y="1017777"/>
            <a:chExt cx="4411345" cy="641985"/>
          </a:xfrm>
        </p:grpSpPr>
        <p:sp>
          <p:nvSpPr>
            <p:cNvPr id="6" name="object 6"/>
            <p:cNvSpPr/>
            <p:nvPr/>
          </p:nvSpPr>
          <p:spPr>
            <a:xfrm>
              <a:off x="364591" y="1027302"/>
              <a:ext cx="4392295" cy="622935"/>
            </a:xfrm>
            <a:custGeom>
              <a:avLst/>
              <a:gdLst/>
              <a:ahLst/>
              <a:cxnLst/>
              <a:rect l="l" t="t" r="r" b="b"/>
              <a:pathLst>
                <a:path w="4392295" h="622935">
                  <a:moveTo>
                    <a:pt x="4080535" y="0"/>
                  </a:moveTo>
                  <a:lnTo>
                    <a:pt x="0" y="0"/>
                  </a:lnTo>
                  <a:lnTo>
                    <a:pt x="0" y="622426"/>
                  </a:lnTo>
                  <a:lnTo>
                    <a:pt x="4080535" y="622426"/>
                  </a:lnTo>
                  <a:lnTo>
                    <a:pt x="4391685" y="311150"/>
                  </a:lnTo>
                  <a:lnTo>
                    <a:pt x="408053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591" y="1027302"/>
              <a:ext cx="4392295" cy="622935"/>
            </a:xfrm>
            <a:custGeom>
              <a:avLst/>
              <a:gdLst/>
              <a:ahLst/>
              <a:cxnLst/>
              <a:rect l="l" t="t" r="r" b="b"/>
              <a:pathLst>
                <a:path w="4392295" h="622935">
                  <a:moveTo>
                    <a:pt x="0" y="0"/>
                  </a:moveTo>
                  <a:lnTo>
                    <a:pt x="4080535" y="0"/>
                  </a:lnTo>
                  <a:lnTo>
                    <a:pt x="4391685" y="311150"/>
                  </a:lnTo>
                  <a:lnTo>
                    <a:pt x="4080535" y="622426"/>
                  </a:lnTo>
                  <a:lnTo>
                    <a:pt x="0" y="62242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2457" y="1183004"/>
            <a:ext cx="3836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Применение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результатов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ЕМ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СПТ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150" y="1775586"/>
            <a:ext cx="5247005" cy="4878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75217"/>
                </a:solidFill>
                <a:latin typeface="Trebuchet MS"/>
                <a:cs typeface="Trebuchet MS"/>
              </a:rPr>
              <a:t>НИЗКАЯ</a:t>
            </a:r>
            <a:r>
              <a:rPr sz="1600" b="1" spc="-75" dirty="0">
                <a:solidFill>
                  <a:srgbClr val="275217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275217"/>
                </a:solidFill>
                <a:latin typeface="Trebuchet MS"/>
                <a:cs typeface="Trebuchet MS"/>
              </a:rPr>
              <a:t>ВЕРОЯТНОСТЬ</a:t>
            </a:r>
            <a:r>
              <a:rPr sz="1600" b="1" spc="-65" dirty="0">
                <a:solidFill>
                  <a:srgbClr val="275217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проявлений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рискового</a:t>
            </a:r>
            <a:endParaRPr sz="1600">
              <a:latin typeface="Trebuchet MS"/>
              <a:cs typeface="Trebuchet MS"/>
            </a:endParaRPr>
          </a:p>
          <a:p>
            <a:pPr marL="42545">
              <a:lnSpc>
                <a:spcPct val="100000"/>
              </a:lnSpc>
            </a:pPr>
            <a:r>
              <a:rPr sz="1600" spc="-80" dirty="0">
                <a:latin typeface="Trebuchet MS"/>
                <a:cs typeface="Trebuchet MS"/>
              </a:rPr>
              <a:t>(в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аддиктивного)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-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у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обучающегося</a:t>
            </a:r>
            <a:endParaRPr sz="1600">
              <a:latin typeface="Trebuchet MS"/>
              <a:cs typeface="Trebuchet MS"/>
            </a:endParaRPr>
          </a:p>
          <a:p>
            <a:pPr marL="42545" marR="526415">
              <a:lnSpc>
                <a:spcPct val="100000"/>
              </a:lnSpc>
            </a:pPr>
            <a:r>
              <a:rPr sz="1600" b="1" spc="-25" dirty="0">
                <a:latin typeface="Trebuchet MS"/>
                <a:cs typeface="Trebuchet MS"/>
              </a:rPr>
              <a:t>сформированы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механизмы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защиты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от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развития </a:t>
            </a:r>
            <a:r>
              <a:rPr sz="1600" spc="-25" dirty="0">
                <a:latin typeface="Trebuchet MS"/>
                <a:cs typeface="Trebuchet MS"/>
              </a:rPr>
              <a:t>или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инициации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рисковых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форм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и </a:t>
            </a:r>
            <a:r>
              <a:rPr sz="1600" spc="-30" dirty="0">
                <a:latin typeface="Trebuchet MS"/>
                <a:cs typeface="Trebuchet MS"/>
              </a:rPr>
              <a:t>вероятность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рискового</a:t>
            </a:r>
            <a:r>
              <a:rPr sz="1600" spc="-80" dirty="0">
                <a:latin typeface="Trebuchet MS"/>
                <a:cs typeface="Trebuchet MS"/>
              </a:rPr>
              <a:t> (в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аддиктивного) поведения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минимальна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80350D"/>
                </a:solidFill>
                <a:latin typeface="Trebuchet MS"/>
                <a:cs typeface="Trebuchet MS"/>
              </a:rPr>
              <a:t>ВЫСОКАЯ</a:t>
            </a:r>
            <a:r>
              <a:rPr sz="1600" b="1" spc="-55" dirty="0">
                <a:solidFill>
                  <a:srgbClr val="80350D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80350D"/>
                </a:solidFill>
                <a:latin typeface="Trebuchet MS"/>
                <a:cs typeface="Trebuchet MS"/>
              </a:rPr>
              <a:t>ВЕРОЯТНОСТЬ</a:t>
            </a:r>
            <a:r>
              <a:rPr sz="1600" b="1" spc="-15" dirty="0">
                <a:solidFill>
                  <a:srgbClr val="80350D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проявлений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рискового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80" dirty="0">
                <a:latin typeface="Trebuchet MS"/>
                <a:cs typeface="Trebuchet MS"/>
              </a:rPr>
              <a:t>(в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аддиктивного)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-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механизмы</a:t>
            </a:r>
            <a:endParaRPr sz="1600">
              <a:latin typeface="Trebuchet MS"/>
              <a:cs typeface="Trebuchet MS"/>
            </a:endParaRPr>
          </a:p>
          <a:p>
            <a:pPr marL="12700" marR="28575">
              <a:lnSpc>
                <a:spcPct val="100000"/>
              </a:lnSpc>
            </a:pPr>
            <a:r>
              <a:rPr sz="1600" dirty="0">
                <a:latin typeface="Trebuchet MS"/>
                <a:cs typeface="Trebuchet MS"/>
              </a:rPr>
              <a:t>защиты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слабы,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давление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факторов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риска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доминирует, </a:t>
            </a:r>
            <a:r>
              <a:rPr sz="1600" b="1" spc="-45" dirty="0">
                <a:latin typeface="Trebuchet MS"/>
                <a:cs typeface="Trebuchet MS"/>
              </a:rPr>
              <a:t>эффективная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защита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отсутствует</a:t>
            </a:r>
            <a:r>
              <a:rPr sz="1600" b="1" spc="-114" dirty="0">
                <a:latin typeface="Trebuchet MS"/>
                <a:cs typeface="Trebuchet MS"/>
              </a:rPr>
              <a:t> </a:t>
            </a:r>
            <a:r>
              <a:rPr sz="1600" spc="140" dirty="0">
                <a:latin typeface="Trebuchet MS"/>
                <a:cs typeface="Trebuchet MS"/>
              </a:rPr>
              <a:t>–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присутствуют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реализуются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рисковые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формы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поведения,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вероятность </a:t>
            </a:r>
            <a:r>
              <a:rPr sz="1600" spc="-45" dirty="0">
                <a:latin typeface="Trebuchet MS"/>
                <a:cs typeface="Trebuchet MS"/>
              </a:rPr>
              <a:t>которых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может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усиливаться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под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воздействием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внешних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внутренних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факторов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ВЫСОЧАЙШАЯ </a:t>
            </a:r>
            <a:r>
              <a:rPr sz="1600" b="1" spc="-30" dirty="0">
                <a:solidFill>
                  <a:srgbClr val="C00000"/>
                </a:solidFill>
                <a:latin typeface="Trebuchet MS"/>
                <a:cs typeface="Trebuchet MS"/>
              </a:rPr>
              <a:t>ВЕРОЯТНОСТЬ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проявлений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рискового</a:t>
            </a:r>
            <a:endParaRPr sz="1600">
              <a:latin typeface="Trebuchet MS"/>
              <a:cs typeface="Trebuchet MS"/>
            </a:endParaRPr>
          </a:p>
          <a:p>
            <a:pPr marL="12700" marR="481330">
              <a:lnSpc>
                <a:spcPct val="100000"/>
              </a:lnSpc>
            </a:pPr>
            <a:r>
              <a:rPr sz="1600" spc="-80" dirty="0">
                <a:latin typeface="Trebuchet MS"/>
                <a:cs typeface="Trebuchet MS"/>
              </a:rPr>
              <a:t>(в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аддиктивного)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-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устойчивое доминирование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факторов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риска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над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факторами защиты.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Рисковые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формы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(в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 </a:t>
            </a:r>
            <a:r>
              <a:rPr sz="1600" spc="-35" dirty="0">
                <a:latin typeface="Trebuchet MS"/>
                <a:cs typeface="Trebuchet MS"/>
              </a:rPr>
              <a:t>аддиктивного)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привычны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типичны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для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данного обучающегося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1089" y="1814322"/>
            <a:ext cx="434340" cy="418465"/>
            <a:chOff x="131089" y="1814322"/>
            <a:chExt cx="434340" cy="418465"/>
          </a:xfrm>
        </p:grpSpPr>
        <p:sp>
          <p:nvSpPr>
            <p:cNvPr id="11" name="object 11"/>
            <p:cNvSpPr/>
            <p:nvPr/>
          </p:nvSpPr>
          <p:spPr>
            <a:xfrm>
              <a:off x="140614" y="1823847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207429" y="0"/>
                  </a:moveTo>
                  <a:lnTo>
                    <a:pt x="159865" y="5266"/>
                  </a:lnTo>
                  <a:lnTo>
                    <a:pt x="116204" y="20271"/>
                  </a:lnTo>
                  <a:lnTo>
                    <a:pt x="77689" y="43817"/>
                  </a:lnTo>
                  <a:lnTo>
                    <a:pt x="45567" y="74710"/>
                  </a:lnTo>
                  <a:lnTo>
                    <a:pt x="21082" y="111754"/>
                  </a:lnTo>
                  <a:lnTo>
                    <a:pt x="5477" y="153755"/>
                  </a:lnTo>
                  <a:lnTo>
                    <a:pt x="0" y="199516"/>
                  </a:lnTo>
                  <a:lnTo>
                    <a:pt x="5477" y="245278"/>
                  </a:lnTo>
                  <a:lnTo>
                    <a:pt x="21082" y="287279"/>
                  </a:lnTo>
                  <a:lnTo>
                    <a:pt x="45567" y="324323"/>
                  </a:lnTo>
                  <a:lnTo>
                    <a:pt x="77689" y="355216"/>
                  </a:lnTo>
                  <a:lnTo>
                    <a:pt x="116204" y="378762"/>
                  </a:lnTo>
                  <a:lnTo>
                    <a:pt x="159865" y="393767"/>
                  </a:lnTo>
                  <a:lnTo>
                    <a:pt x="207429" y="399033"/>
                  </a:lnTo>
                  <a:lnTo>
                    <a:pt x="254988" y="393767"/>
                  </a:lnTo>
                  <a:lnTo>
                    <a:pt x="298646" y="378762"/>
                  </a:lnTo>
                  <a:lnTo>
                    <a:pt x="337157" y="355216"/>
                  </a:lnTo>
                  <a:lnTo>
                    <a:pt x="369278" y="324323"/>
                  </a:lnTo>
                  <a:lnTo>
                    <a:pt x="393763" y="287279"/>
                  </a:lnTo>
                  <a:lnTo>
                    <a:pt x="409367" y="245278"/>
                  </a:lnTo>
                  <a:lnTo>
                    <a:pt x="414845" y="199516"/>
                  </a:lnTo>
                  <a:lnTo>
                    <a:pt x="409367" y="153755"/>
                  </a:lnTo>
                  <a:lnTo>
                    <a:pt x="393763" y="111754"/>
                  </a:lnTo>
                  <a:lnTo>
                    <a:pt x="369278" y="74710"/>
                  </a:lnTo>
                  <a:lnTo>
                    <a:pt x="337157" y="43817"/>
                  </a:lnTo>
                  <a:lnTo>
                    <a:pt x="298646" y="20271"/>
                  </a:lnTo>
                  <a:lnTo>
                    <a:pt x="254988" y="5266"/>
                  </a:lnTo>
                  <a:lnTo>
                    <a:pt x="207429" y="0"/>
                  </a:lnTo>
                  <a:close/>
                </a:path>
              </a:pathLst>
            </a:custGeom>
            <a:solidFill>
              <a:srgbClr val="275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614" y="1823847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0" y="199516"/>
                  </a:moveTo>
                  <a:lnTo>
                    <a:pt x="5477" y="153755"/>
                  </a:lnTo>
                  <a:lnTo>
                    <a:pt x="21082" y="111754"/>
                  </a:lnTo>
                  <a:lnTo>
                    <a:pt x="45567" y="74710"/>
                  </a:lnTo>
                  <a:lnTo>
                    <a:pt x="77689" y="43817"/>
                  </a:lnTo>
                  <a:lnTo>
                    <a:pt x="116204" y="20271"/>
                  </a:lnTo>
                  <a:lnTo>
                    <a:pt x="159865" y="5266"/>
                  </a:lnTo>
                  <a:lnTo>
                    <a:pt x="207429" y="0"/>
                  </a:lnTo>
                  <a:lnTo>
                    <a:pt x="254988" y="5266"/>
                  </a:lnTo>
                  <a:lnTo>
                    <a:pt x="298646" y="20271"/>
                  </a:lnTo>
                  <a:lnTo>
                    <a:pt x="337157" y="43817"/>
                  </a:lnTo>
                  <a:lnTo>
                    <a:pt x="369278" y="74710"/>
                  </a:lnTo>
                  <a:lnTo>
                    <a:pt x="393763" y="111754"/>
                  </a:lnTo>
                  <a:lnTo>
                    <a:pt x="409367" y="153755"/>
                  </a:lnTo>
                  <a:lnTo>
                    <a:pt x="414845" y="199516"/>
                  </a:lnTo>
                  <a:lnTo>
                    <a:pt x="409367" y="245278"/>
                  </a:lnTo>
                  <a:lnTo>
                    <a:pt x="393763" y="287279"/>
                  </a:lnTo>
                  <a:lnTo>
                    <a:pt x="369278" y="324323"/>
                  </a:lnTo>
                  <a:lnTo>
                    <a:pt x="337157" y="355216"/>
                  </a:lnTo>
                  <a:lnTo>
                    <a:pt x="298646" y="378762"/>
                  </a:lnTo>
                  <a:lnTo>
                    <a:pt x="254988" y="393767"/>
                  </a:lnTo>
                  <a:lnTo>
                    <a:pt x="207429" y="399033"/>
                  </a:lnTo>
                  <a:lnTo>
                    <a:pt x="159865" y="393767"/>
                  </a:lnTo>
                  <a:lnTo>
                    <a:pt x="116204" y="378762"/>
                  </a:lnTo>
                  <a:lnTo>
                    <a:pt x="77689" y="355216"/>
                  </a:lnTo>
                  <a:lnTo>
                    <a:pt x="45567" y="324323"/>
                  </a:lnTo>
                  <a:lnTo>
                    <a:pt x="21082" y="287279"/>
                  </a:lnTo>
                  <a:lnTo>
                    <a:pt x="5477" y="245278"/>
                  </a:lnTo>
                  <a:lnTo>
                    <a:pt x="0" y="199516"/>
                  </a:lnTo>
                  <a:close/>
                </a:path>
              </a:pathLst>
            </a:custGeom>
            <a:ln w="19050">
              <a:solidFill>
                <a:srgbClr val="275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4116" y="1855723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7280" y="3419728"/>
            <a:ext cx="434340" cy="418465"/>
            <a:chOff x="117280" y="3419728"/>
            <a:chExt cx="434340" cy="418465"/>
          </a:xfrm>
        </p:grpSpPr>
        <p:sp>
          <p:nvSpPr>
            <p:cNvPr id="15" name="object 15"/>
            <p:cNvSpPr/>
            <p:nvPr/>
          </p:nvSpPr>
          <p:spPr>
            <a:xfrm>
              <a:off x="126805" y="3429253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207420" y="0"/>
                  </a:moveTo>
                  <a:lnTo>
                    <a:pt x="159860" y="5273"/>
                  </a:lnTo>
                  <a:lnTo>
                    <a:pt x="116202" y="20293"/>
                  </a:lnTo>
                  <a:lnTo>
                    <a:pt x="77689" y="43857"/>
                  </a:lnTo>
                  <a:lnTo>
                    <a:pt x="45568" y="74763"/>
                  </a:lnTo>
                  <a:lnTo>
                    <a:pt x="21082" y="111809"/>
                  </a:lnTo>
                  <a:lnTo>
                    <a:pt x="5478" y="153795"/>
                  </a:lnTo>
                  <a:lnTo>
                    <a:pt x="0" y="199517"/>
                  </a:lnTo>
                  <a:lnTo>
                    <a:pt x="5478" y="245285"/>
                  </a:lnTo>
                  <a:lnTo>
                    <a:pt x="21082" y="287304"/>
                  </a:lnTo>
                  <a:lnTo>
                    <a:pt x="45568" y="324373"/>
                  </a:lnTo>
                  <a:lnTo>
                    <a:pt x="77689" y="355293"/>
                  </a:lnTo>
                  <a:lnTo>
                    <a:pt x="116202" y="378864"/>
                  </a:lnTo>
                  <a:lnTo>
                    <a:pt x="159860" y="393886"/>
                  </a:lnTo>
                  <a:lnTo>
                    <a:pt x="207420" y="399161"/>
                  </a:lnTo>
                  <a:lnTo>
                    <a:pt x="254979" y="393886"/>
                  </a:lnTo>
                  <a:lnTo>
                    <a:pt x="298637" y="378864"/>
                  </a:lnTo>
                  <a:lnTo>
                    <a:pt x="337149" y="355293"/>
                  </a:lnTo>
                  <a:lnTo>
                    <a:pt x="369269" y="324373"/>
                  </a:lnTo>
                  <a:lnTo>
                    <a:pt x="393754" y="287304"/>
                  </a:lnTo>
                  <a:lnTo>
                    <a:pt x="409358" y="245285"/>
                  </a:lnTo>
                  <a:lnTo>
                    <a:pt x="414836" y="199517"/>
                  </a:lnTo>
                  <a:lnTo>
                    <a:pt x="409358" y="153795"/>
                  </a:lnTo>
                  <a:lnTo>
                    <a:pt x="393754" y="111809"/>
                  </a:lnTo>
                  <a:lnTo>
                    <a:pt x="369269" y="74763"/>
                  </a:lnTo>
                  <a:lnTo>
                    <a:pt x="337149" y="43857"/>
                  </a:lnTo>
                  <a:lnTo>
                    <a:pt x="298637" y="20293"/>
                  </a:lnTo>
                  <a:lnTo>
                    <a:pt x="254979" y="5273"/>
                  </a:lnTo>
                  <a:lnTo>
                    <a:pt x="207420" y="0"/>
                  </a:lnTo>
                  <a:close/>
                </a:path>
              </a:pathLst>
            </a:custGeom>
            <a:solidFill>
              <a:srgbClr val="803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805" y="3429253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0" y="199517"/>
                  </a:moveTo>
                  <a:lnTo>
                    <a:pt x="5478" y="153795"/>
                  </a:lnTo>
                  <a:lnTo>
                    <a:pt x="21082" y="111809"/>
                  </a:lnTo>
                  <a:lnTo>
                    <a:pt x="45568" y="74763"/>
                  </a:lnTo>
                  <a:lnTo>
                    <a:pt x="77689" y="43857"/>
                  </a:lnTo>
                  <a:lnTo>
                    <a:pt x="116202" y="20293"/>
                  </a:lnTo>
                  <a:lnTo>
                    <a:pt x="159860" y="5273"/>
                  </a:lnTo>
                  <a:lnTo>
                    <a:pt x="207420" y="0"/>
                  </a:lnTo>
                  <a:lnTo>
                    <a:pt x="254979" y="5273"/>
                  </a:lnTo>
                  <a:lnTo>
                    <a:pt x="298637" y="20293"/>
                  </a:lnTo>
                  <a:lnTo>
                    <a:pt x="337149" y="43857"/>
                  </a:lnTo>
                  <a:lnTo>
                    <a:pt x="369269" y="74763"/>
                  </a:lnTo>
                  <a:lnTo>
                    <a:pt x="393754" y="111809"/>
                  </a:lnTo>
                  <a:lnTo>
                    <a:pt x="409358" y="153795"/>
                  </a:lnTo>
                  <a:lnTo>
                    <a:pt x="414836" y="199517"/>
                  </a:lnTo>
                  <a:lnTo>
                    <a:pt x="409358" y="245285"/>
                  </a:lnTo>
                  <a:lnTo>
                    <a:pt x="393754" y="287304"/>
                  </a:lnTo>
                  <a:lnTo>
                    <a:pt x="369269" y="324373"/>
                  </a:lnTo>
                  <a:lnTo>
                    <a:pt x="337149" y="355293"/>
                  </a:lnTo>
                  <a:lnTo>
                    <a:pt x="298637" y="378864"/>
                  </a:lnTo>
                  <a:lnTo>
                    <a:pt x="254979" y="393886"/>
                  </a:lnTo>
                  <a:lnTo>
                    <a:pt x="207420" y="399161"/>
                  </a:lnTo>
                  <a:lnTo>
                    <a:pt x="159860" y="393886"/>
                  </a:lnTo>
                  <a:lnTo>
                    <a:pt x="116202" y="378864"/>
                  </a:lnTo>
                  <a:lnTo>
                    <a:pt x="77689" y="355293"/>
                  </a:lnTo>
                  <a:lnTo>
                    <a:pt x="45568" y="324373"/>
                  </a:lnTo>
                  <a:lnTo>
                    <a:pt x="21082" y="287304"/>
                  </a:lnTo>
                  <a:lnTo>
                    <a:pt x="5478" y="245285"/>
                  </a:lnTo>
                  <a:lnTo>
                    <a:pt x="0" y="199517"/>
                  </a:lnTo>
                  <a:close/>
                </a:path>
              </a:pathLst>
            </a:custGeom>
            <a:ln w="19050">
              <a:solidFill>
                <a:srgbClr val="8035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0400" y="3461080"/>
            <a:ext cx="147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3800" y="5221223"/>
            <a:ext cx="434340" cy="418465"/>
            <a:chOff x="103800" y="5221223"/>
            <a:chExt cx="434340" cy="418465"/>
          </a:xfrm>
        </p:grpSpPr>
        <p:sp>
          <p:nvSpPr>
            <p:cNvPr id="19" name="object 19"/>
            <p:cNvSpPr/>
            <p:nvPr/>
          </p:nvSpPr>
          <p:spPr>
            <a:xfrm>
              <a:off x="113325" y="5230748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207425" y="0"/>
                  </a:moveTo>
                  <a:lnTo>
                    <a:pt x="159865" y="5266"/>
                  </a:lnTo>
                  <a:lnTo>
                    <a:pt x="116206" y="20271"/>
                  </a:lnTo>
                  <a:lnTo>
                    <a:pt x="77692" y="43817"/>
                  </a:lnTo>
                  <a:lnTo>
                    <a:pt x="45570" y="74710"/>
                  </a:lnTo>
                  <a:lnTo>
                    <a:pt x="21083" y="111754"/>
                  </a:lnTo>
                  <a:lnTo>
                    <a:pt x="5478" y="153755"/>
                  </a:lnTo>
                  <a:lnTo>
                    <a:pt x="0" y="199516"/>
                  </a:lnTo>
                  <a:lnTo>
                    <a:pt x="5478" y="245280"/>
                  </a:lnTo>
                  <a:lnTo>
                    <a:pt x="21083" y="287287"/>
                  </a:lnTo>
                  <a:lnTo>
                    <a:pt x="45570" y="324338"/>
                  </a:lnTo>
                  <a:lnTo>
                    <a:pt x="77692" y="355239"/>
                  </a:lnTo>
                  <a:lnTo>
                    <a:pt x="116206" y="378793"/>
                  </a:lnTo>
                  <a:lnTo>
                    <a:pt x="159865" y="393803"/>
                  </a:lnTo>
                  <a:lnTo>
                    <a:pt x="207425" y="399072"/>
                  </a:lnTo>
                  <a:lnTo>
                    <a:pt x="254984" y="393803"/>
                  </a:lnTo>
                  <a:lnTo>
                    <a:pt x="298642" y="378793"/>
                  </a:lnTo>
                  <a:lnTo>
                    <a:pt x="337154" y="355239"/>
                  </a:lnTo>
                  <a:lnTo>
                    <a:pt x="369274" y="324338"/>
                  </a:lnTo>
                  <a:lnTo>
                    <a:pt x="393759" y="287287"/>
                  </a:lnTo>
                  <a:lnTo>
                    <a:pt x="409363" y="245280"/>
                  </a:lnTo>
                  <a:lnTo>
                    <a:pt x="414841" y="199516"/>
                  </a:lnTo>
                  <a:lnTo>
                    <a:pt x="409363" y="153755"/>
                  </a:lnTo>
                  <a:lnTo>
                    <a:pt x="393759" y="111754"/>
                  </a:lnTo>
                  <a:lnTo>
                    <a:pt x="369274" y="74710"/>
                  </a:lnTo>
                  <a:lnTo>
                    <a:pt x="337154" y="43817"/>
                  </a:lnTo>
                  <a:lnTo>
                    <a:pt x="298642" y="20271"/>
                  </a:lnTo>
                  <a:lnTo>
                    <a:pt x="254984" y="5266"/>
                  </a:lnTo>
                  <a:lnTo>
                    <a:pt x="20742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325" y="5230748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0" y="199516"/>
                  </a:moveTo>
                  <a:lnTo>
                    <a:pt x="5478" y="153755"/>
                  </a:lnTo>
                  <a:lnTo>
                    <a:pt x="21083" y="111754"/>
                  </a:lnTo>
                  <a:lnTo>
                    <a:pt x="45570" y="74710"/>
                  </a:lnTo>
                  <a:lnTo>
                    <a:pt x="77692" y="43817"/>
                  </a:lnTo>
                  <a:lnTo>
                    <a:pt x="116206" y="20271"/>
                  </a:lnTo>
                  <a:lnTo>
                    <a:pt x="159865" y="5266"/>
                  </a:lnTo>
                  <a:lnTo>
                    <a:pt x="207425" y="0"/>
                  </a:lnTo>
                  <a:lnTo>
                    <a:pt x="254984" y="5266"/>
                  </a:lnTo>
                  <a:lnTo>
                    <a:pt x="298642" y="20271"/>
                  </a:lnTo>
                  <a:lnTo>
                    <a:pt x="337154" y="43817"/>
                  </a:lnTo>
                  <a:lnTo>
                    <a:pt x="369274" y="74710"/>
                  </a:lnTo>
                  <a:lnTo>
                    <a:pt x="393759" y="111754"/>
                  </a:lnTo>
                  <a:lnTo>
                    <a:pt x="409363" y="153755"/>
                  </a:lnTo>
                  <a:lnTo>
                    <a:pt x="414841" y="199516"/>
                  </a:lnTo>
                  <a:lnTo>
                    <a:pt x="409363" y="245280"/>
                  </a:lnTo>
                  <a:lnTo>
                    <a:pt x="393759" y="287287"/>
                  </a:lnTo>
                  <a:lnTo>
                    <a:pt x="369274" y="324338"/>
                  </a:lnTo>
                  <a:lnTo>
                    <a:pt x="337154" y="355239"/>
                  </a:lnTo>
                  <a:lnTo>
                    <a:pt x="298642" y="378793"/>
                  </a:lnTo>
                  <a:lnTo>
                    <a:pt x="254984" y="393803"/>
                  </a:lnTo>
                  <a:lnTo>
                    <a:pt x="207425" y="399072"/>
                  </a:lnTo>
                  <a:lnTo>
                    <a:pt x="159865" y="393803"/>
                  </a:lnTo>
                  <a:lnTo>
                    <a:pt x="116206" y="378793"/>
                  </a:lnTo>
                  <a:lnTo>
                    <a:pt x="77692" y="355239"/>
                  </a:lnTo>
                  <a:lnTo>
                    <a:pt x="45570" y="324338"/>
                  </a:lnTo>
                  <a:lnTo>
                    <a:pt x="21083" y="287287"/>
                  </a:lnTo>
                  <a:lnTo>
                    <a:pt x="5478" y="245280"/>
                  </a:lnTo>
                  <a:lnTo>
                    <a:pt x="0" y="199516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6989" y="5263388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17614" y="1897849"/>
            <a:ext cx="4391660" cy="862330"/>
          </a:xfrm>
          <a:custGeom>
            <a:avLst/>
            <a:gdLst/>
            <a:ahLst/>
            <a:cxnLst/>
            <a:rect l="l" t="t" r="r" b="b"/>
            <a:pathLst>
              <a:path w="4391659" h="862330">
                <a:moveTo>
                  <a:pt x="0" y="861860"/>
                </a:moveTo>
                <a:lnTo>
                  <a:pt x="4391660" y="861860"/>
                </a:lnTo>
                <a:lnTo>
                  <a:pt x="4391660" y="0"/>
                </a:lnTo>
                <a:lnTo>
                  <a:pt x="0" y="0"/>
                </a:lnTo>
                <a:lnTo>
                  <a:pt x="0" y="861860"/>
                </a:lnTo>
                <a:close/>
              </a:path>
            </a:pathLst>
          </a:custGeom>
          <a:ln w="19049">
            <a:solidFill>
              <a:srgbClr val="275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08089" y="1888324"/>
            <a:ext cx="4410710" cy="305853"/>
          </a:xfrm>
          <a:prstGeom prst="rect">
            <a:avLst/>
          </a:prstGeom>
          <a:solidFill>
            <a:srgbClr val="275217"/>
          </a:solidFill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17614" y="3394176"/>
            <a:ext cx="4391660" cy="296235"/>
          </a:xfrm>
          <a:prstGeom prst="rect">
            <a:avLst/>
          </a:prstGeom>
          <a:solidFill>
            <a:srgbClr val="80350D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95923" y="3528186"/>
            <a:ext cx="410845" cy="405765"/>
          </a:xfrm>
          <a:custGeom>
            <a:avLst/>
            <a:gdLst/>
            <a:ahLst/>
            <a:cxnLst/>
            <a:rect l="l" t="t" r="r" b="b"/>
            <a:pathLst>
              <a:path w="410845" h="405764">
                <a:moveTo>
                  <a:pt x="208279" y="0"/>
                </a:moveTo>
                <a:lnTo>
                  <a:pt x="208279" y="101218"/>
                </a:lnTo>
                <a:lnTo>
                  <a:pt x="0" y="101218"/>
                </a:lnTo>
                <a:lnTo>
                  <a:pt x="0" y="303911"/>
                </a:lnTo>
                <a:lnTo>
                  <a:pt x="208279" y="303911"/>
                </a:lnTo>
                <a:lnTo>
                  <a:pt x="208279" y="405256"/>
                </a:lnTo>
                <a:lnTo>
                  <a:pt x="410845" y="202564"/>
                </a:lnTo>
                <a:lnTo>
                  <a:pt x="208279" y="0"/>
                </a:lnTo>
                <a:close/>
              </a:path>
            </a:pathLst>
          </a:custGeom>
          <a:solidFill>
            <a:srgbClr val="803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17614" y="4847742"/>
            <a:ext cx="4391660" cy="266740"/>
          </a:xfrm>
          <a:prstGeom prst="rect">
            <a:avLst/>
          </a:prstGeom>
          <a:solidFill>
            <a:srgbClr val="80350D"/>
          </a:solidFill>
        </p:spPr>
        <p:txBody>
          <a:bodyPr vert="horz" wrap="square" lIns="0" tIns="203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60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58459" y="5280659"/>
            <a:ext cx="443230" cy="378460"/>
          </a:xfrm>
          <a:custGeom>
            <a:avLst/>
            <a:gdLst/>
            <a:ahLst/>
            <a:cxnLst/>
            <a:rect l="l" t="t" r="r" b="b"/>
            <a:pathLst>
              <a:path w="443229" h="378460">
                <a:moveTo>
                  <a:pt x="172085" y="0"/>
                </a:moveTo>
                <a:lnTo>
                  <a:pt x="216280" y="91185"/>
                </a:lnTo>
                <a:lnTo>
                  <a:pt x="0" y="195833"/>
                </a:lnTo>
                <a:lnTo>
                  <a:pt x="88264" y="378244"/>
                </a:lnTo>
                <a:lnTo>
                  <a:pt x="304545" y="273557"/>
                </a:lnTo>
                <a:lnTo>
                  <a:pt x="348614" y="364807"/>
                </a:lnTo>
                <a:lnTo>
                  <a:pt x="442849" y="94106"/>
                </a:lnTo>
                <a:lnTo>
                  <a:pt x="172085" y="0"/>
                </a:lnTo>
                <a:close/>
              </a:path>
            </a:pathLst>
          </a:custGeom>
          <a:solidFill>
            <a:srgbClr val="803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44579" y="3301537"/>
            <a:ext cx="283845" cy="1679575"/>
          </a:xfrm>
          <a:custGeom>
            <a:avLst/>
            <a:gdLst/>
            <a:ahLst/>
            <a:cxnLst/>
            <a:rect l="l" t="t" r="r" b="b"/>
            <a:pathLst>
              <a:path w="283845" h="1679575">
                <a:moveTo>
                  <a:pt x="0" y="0"/>
                </a:moveTo>
                <a:lnTo>
                  <a:pt x="55223" y="1869"/>
                </a:lnTo>
                <a:lnTo>
                  <a:pt x="100314" y="6953"/>
                </a:lnTo>
                <a:lnTo>
                  <a:pt x="130712" y="14466"/>
                </a:lnTo>
                <a:lnTo>
                  <a:pt x="141859" y="23622"/>
                </a:lnTo>
                <a:lnTo>
                  <a:pt x="141859" y="757555"/>
                </a:lnTo>
                <a:lnTo>
                  <a:pt x="152985" y="766710"/>
                </a:lnTo>
                <a:lnTo>
                  <a:pt x="183340" y="774223"/>
                </a:lnTo>
                <a:lnTo>
                  <a:pt x="228387" y="779307"/>
                </a:lnTo>
                <a:lnTo>
                  <a:pt x="283591" y="781177"/>
                </a:lnTo>
                <a:lnTo>
                  <a:pt x="228387" y="783028"/>
                </a:lnTo>
                <a:lnTo>
                  <a:pt x="183340" y="788082"/>
                </a:lnTo>
                <a:lnTo>
                  <a:pt x="152985" y="795589"/>
                </a:lnTo>
                <a:lnTo>
                  <a:pt x="141859" y="804799"/>
                </a:lnTo>
                <a:lnTo>
                  <a:pt x="141859" y="1655826"/>
                </a:lnTo>
                <a:lnTo>
                  <a:pt x="130712" y="1665035"/>
                </a:lnTo>
                <a:lnTo>
                  <a:pt x="100314" y="1672542"/>
                </a:lnTo>
                <a:lnTo>
                  <a:pt x="55223" y="1677596"/>
                </a:lnTo>
                <a:lnTo>
                  <a:pt x="0" y="1679448"/>
                </a:lnTo>
              </a:path>
            </a:pathLst>
          </a:custGeom>
          <a:ln w="28574">
            <a:solidFill>
              <a:srgbClr val="803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1624309" y="2809824"/>
          <a:ext cx="388620" cy="330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"/>
              </a:tblGrid>
              <a:tr h="3111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540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35" algn="ctr">
                        <a:lnSpc>
                          <a:spcPts val="1805"/>
                        </a:lnSpc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270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3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190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90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2540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60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90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190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7361300" y="3991464"/>
            <a:ext cx="327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Trebuchet MS"/>
                <a:cs typeface="Trebuchet MS"/>
              </a:rPr>
              <a:t>Дополнительная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диагностика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95923" y="2315845"/>
            <a:ext cx="422909" cy="405765"/>
          </a:xfrm>
          <a:custGeom>
            <a:avLst/>
            <a:gdLst/>
            <a:ahLst/>
            <a:cxnLst/>
            <a:rect l="l" t="t" r="r" b="b"/>
            <a:pathLst>
              <a:path w="422910" h="405764">
                <a:moveTo>
                  <a:pt x="219963" y="0"/>
                </a:moveTo>
                <a:lnTo>
                  <a:pt x="219963" y="101345"/>
                </a:lnTo>
                <a:lnTo>
                  <a:pt x="0" y="101345"/>
                </a:lnTo>
                <a:lnTo>
                  <a:pt x="0" y="304038"/>
                </a:lnTo>
                <a:lnTo>
                  <a:pt x="219963" y="304038"/>
                </a:lnTo>
                <a:lnTo>
                  <a:pt x="219963" y="405383"/>
                </a:lnTo>
                <a:lnTo>
                  <a:pt x="422655" y="202691"/>
                </a:lnTo>
                <a:lnTo>
                  <a:pt x="219963" y="0"/>
                </a:lnTo>
                <a:close/>
              </a:path>
            </a:pathLst>
          </a:custGeom>
          <a:solidFill>
            <a:srgbClr val="275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2403" y="2846323"/>
            <a:ext cx="474345" cy="447040"/>
          </a:xfrm>
          <a:custGeom>
            <a:avLst/>
            <a:gdLst/>
            <a:ahLst/>
            <a:cxnLst/>
            <a:rect l="l" t="t" r="r" b="b"/>
            <a:pathLst>
              <a:path w="474345" h="447039">
                <a:moveTo>
                  <a:pt x="342900" y="0"/>
                </a:moveTo>
                <a:lnTo>
                  <a:pt x="89281" y="214629"/>
                </a:lnTo>
                <a:lnTo>
                  <a:pt x="23875" y="137287"/>
                </a:lnTo>
                <a:lnTo>
                  <a:pt x="0" y="422783"/>
                </a:lnTo>
                <a:lnTo>
                  <a:pt x="285623" y="446659"/>
                </a:lnTo>
                <a:lnTo>
                  <a:pt x="220091" y="369315"/>
                </a:lnTo>
                <a:lnTo>
                  <a:pt x="473837" y="154686"/>
                </a:lnTo>
                <a:lnTo>
                  <a:pt x="342900" y="0"/>
                </a:lnTo>
                <a:close/>
              </a:path>
            </a:pathLst>
          </a:custGeom>
          <a:solidFill>
            <a:srgbClr val="275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376201" y="2223553"/>
            <a:ext cx="327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общепрофилактическая</a:t>
            </a:r>
            <a:r>
              <a:rPr lang="ru-RU" dirty="0"/>
              <a:t> 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2983" y="4387334"/>
            <a:ext cx="261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индивидуальная  работа</a:t>
            </a:r>
          </a:p>
        </p:txBody>
      </p:sp>
    </p:spTree>
    <p:extLst>
      <p:ext uri="{BB962C8B-B14F-4D97-AF65-F5344CB8AC3E}">
        <p14:creationId xmlns:p14="http://schemas.microsoft.com/office/powerpoint/2010/main" val="41741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37" y="530679"/>
            <a:ext cx="11005456" cy="488224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 о необходимости обращения особого внимания к таким обучающимся, а не о выявлении конкретного проявления.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8" t="14627" r="30637" b="51809"/>
          <a:stretch/>
        </p:blipFill>
        <p:spPr bwMode="auto">
          <a:xfrm>
            <a:off x="5420768" y="3697608"/>
            <a:ext cx="4926952" cy="254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5" t="12075" r="30891" b="42059"/>
          <a:stretch/>
        </p:blipFill>
        <p:spPr bwMode="auto">
          <a:xfrm>
            <a:off x="2639683" y="2385308"/>
            <a:ext cx="4088922" cy="26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s://duma.consultant.ru/files/1646176/preview/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t="3523" r="11149" b="54109"/>
          <a:stretch/>
        </p:blipFill>
        <p:spPr bwMode="auto">
          <a:xfrm>
            <a:off x="120770" y="715991"/>
            <a:ext cx="3743864" cy="28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4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82" y="303747"/>
            <a:ext cx="66325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001F5F"/>
                </a:solidFill>
              </a:rPr>
              <a:t>Организационное</a:t>
            </a:r>
            <a:r>
              <a:rPr sz="1800" spc="-155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сопровождение</a:t>
            </a:r>
            <a:r>
              <a:rPr sz="1800" spc="-100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деятельности </a:t>
            </a:r>
            <a:r>
              <a:rPr sz="1800" spc="-25" dirty="0">
                <a:solidFill>
                  <a:srgbClr val="001F5F"/>
                </a:solidFill>
              </a:rPr>
              <a:t>образовательной</a:t>
            </a:r>
            <a:r>
              <a:rPr sz="1800" spc="-135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организации</a:t>
            </a:r>
            <a:r>
              <a:rPr sz="1800" spc="-145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по</a:t>
            </a:r>
            <a:r>
              <a:rPr sz="1800" spc="-100" dirty="0">
                <a:solidFill>
                  <a:srgbClr val="001F5F"/>
                </a:solidFill>
              </a:rPr>
              <a:t> </a:t>
            </a:r>
            <a:r>
              <a:rPr sz="1800" spc="-50" dirty="0">
                <a:solidFill>
                  <a:srgbClr val="001F5F"/>
                </a:solidFill>
              </a:rPr>
              <a:t>результатам</a:t>
            </a:r>
            <a:r>
              <a:rPr sz="1800" spc="-145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тестирования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11530710" y="6381838"/>
            <a:ext cx="553720" cy="427990"/>
          </a:xfrm>
          <a:custGeom>
            <a:avLst/>
            <a:gdLst/>
            <a:ahLst/>
            <a:cxnLst/>
            <a:rect l="l" t="t" r="r" b="b"/>
            <a:pathLst>
              <a:path w="553720" h="427990">
                <a:moveTo>
                  <a:pt x="0" y="213855"/>
                </a:moveTo>
                <a:lnTo>
                  <a:pt x="5624" y="170755"/>
                </a:lnTo>
                <a:lnTo>
                  <a:pt x="21756" y="130612"/>
                </a:lnTo>
                <a:lnTo>
                  <a:pt x="47282" y="94286"/>
                </a:lnTo>
                <a:lnTo>
                  <a:pt x="81089" y="62636"/>
                </a:lnTo>
                <a:lnTo>
                  <a:pt x="122063" y="36522"/>
                </a:lnTo>
                <a:lnTo>
                  <a:pt x="169092" y="16805"/>
                </a:lnTo>
                <a:lnTo>
                  <a:pt x="221062" y="4344"/>
                </a:lnTo>
                <a:lnTo>
                  <a:pt x="276860" y="0"/>
                </a:lnTo>
                <a:lnTo>
                  <a:pt x="332657" y="4344"/>
                </a:lnTo>
                <a:lnTo>
                  <a:pt x="384627" y="16805"/>
                </a:lnTo>
                <a:lnTo>
                  <a:pt x="431656" y="36522"/>
                </a:lnTo>
                <a:lnTo>
                  <a:pt x="472630" y="62636"/>
                </a:lnTo>
                <a:lnTo>
                  <a:pt x="506437" y="94286"/>
                </a:lnTo>
                <a:lnTo>
                  <a:pt x="531963" y="130612"/>
                </a:lnTo>
                <a:lnTo>
                  <a:pt x="548095" y="170755"/>
                </a:lnTo>
                <a:lnTo>
                  <a:pt x="553720" y="213855"/>
                </a:lnTo>
                <a:lnTo>
                  <a:pt x="548095" y="256955"/>
                </a:lnTo>
                <a:lnTo>
                  <a:pt x="531963" y="297098"/>
                </a:lnTo>
                <a:lnTo>
                  <a:pt x="506437" y="333425"/>
                </a:lnTo>
                <a:lnTo>
                  <a:pt x="472630" y="365076"/>
                </a:lnTo>
                <a:lnTo>
                  <a:pt x="431656" y="391190"/>
                </a:lnTo>
                <a:lnTo>
                  <a:pt x="384627" y="410908"/>
                </a:lnTo>
                <a:lnTo>
                  <a:pt x="332657" y="423369"/>
                </a:lnTo>
                <a:lnTo>
                  <a:pt x="276860" y="427714"/>
                </a:lnTo>
                <a:lnTo>
                  <a:pt x="221062" y="423369"/>
                </a:lnTo>
                <a:lnTo>
                  <a:pt x="169092" y="410908"/>
                </a:lnTo>
                <a:lnTo>
                  <a:pt x="122063" y="391190"/>
                </a:lnTo>
                <a:lnTo>
                  <a:pt x="81089" y="365076"/>
                </a:lnTo>
                <a:lnTo>
                  <a:pt x="47282" y="333425"/>
                </a:lnTo>
                <a:lnTo>
                  <a:pt x="21756" y="297098"/>
                </a:lnTo>
                <a:lnTo>
                  <a:pt x="5624" y="256955"/>
                </a:lnTo>
                <a:lnTo>
                  <a:pt x="0" y="213855"/>
                </a:lnTo>
                <a:close/>
              </a:path>
            </a:pathLst>
          </a:custGeom>
          <a:ln w="19050">
            <a:solidFill>
              <a:srgbClr val="042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41022" y="6446926"/>
            <a:ext cx="133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0A2F41"/>
                </a:solidFill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5066" y="1052957"/>
            <a:ext cx="4411345" cy="641985"/>
            <a:chOff x="355066" y="1052957"/>
            <a:chExt cx="4411345" cy="641985"/>
          </a:xfrm>
        </p:grpSpPr>
        <p:sp>
          <p:nvSpPr>
            <p:cNvPr id="6" name="object 6"/>
            <p:cNvSpPr/>
            <p:nvPr/>
          </p:nvSpPr>
          <p:spPr>
            <a:xfrm>
              <a:off x="364591" y="1062482"/>
              <a:ext cx="4392295" cy="622935"/>
            </a:xfrm>
            <a:custGeom>
              <a:avLst/>
              <a:gdLst/>
              <a:ahLst/>
              <a:cxnLst/>
              <a:rect l="l" t="t" r="r" b="b"/>
              <a:pathLst>
                <a:path w="4392295" h="622935">
                  <a:moveTo>
                    <a:pt x="4080535" y="0"/>
                  </a:moveTo>
                  <a:lnTo>
                    <a:pt x="0" y="0"/>
                  </a:lnTo>
                  <a:lnTo>
                    <a:pt x="0" y="622426"/>
                  </a:lnTo>
                  <a:lnTo>
                    <a:pt x="4080535" y="622426"/>
                  </a:lnTo>
                  <a:lnTo>
                    <a:pt x="4391685" y="311150"/>
                  </a:lnTo>
                  <a:lnTo>
                    <a:pt x="408053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591" y="1062482"/>
              <a:ext cx="4392295" cy="622935"/>
            </a:xfrm>
            <a:custGeom>
              <a:avLst/>
              <a:gdLst/>
              <a:ahLst/>
              <a:cxnLst/>
              <a:rect l="l" t="t" r="r" b="b"/>
              <a:pathLst>
                <a:path w="4392295" h="622935">
                  <a:moveTo>
                    <a:pt x="0" y="0"/>
                  </a:moveTo>
                  <a:lnTo>
                    <a:pt x="4080535" y="0"/>
                  </a:lnTo>
                  <a:lnTo>
                    <a:pt x="4391685" y="311150"/>
                  </a:lnTo>
                  <a:lnTo>
                    <a:pt x="4080535" y="622426"/>
                  </a:lnTo>
                  <a:lnTo>
                    <a:pt x="0" y="62242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2185" y="1205865"/>
            <a:ext cx="3620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Применение</a:t>
            </a: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результатов</a:t>
            </a:r>
            <a:r>
              <a:rPr sz="1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ЕМ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СПТ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242" y="5488330"/>
            <a:ext cx="4389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Trebuchet MS"/>
                <a:cs typeface="Trebuchet MS"/>
              </a:rPr>
              <a:t>корректировка</a:t>
            </a:r>
            <a:r>
              <a:rPr sz="1800" spc="-1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планов</a:t>
            </a:r>
            <a:r>
              <a:rPr sz="1800" spc="-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профилактической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800" spc="-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rebuchet MS"/>
                <a:cs typeface="Trebuchet MS"/>
              </a:rPr>
              <a:t>воспитательной</a:t>
            </a:r>
            <a:r>
              <a:rPr sz="1800" spc="-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работы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7158" y="5476443"/>
            <a:ext cx="51822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Trebuchet MS"/>
                <a:cs typeface="Trebuchet MS"/>
              </a:rPr>
              <a:t>совместная</a:t>
            </a:r>
            <a:r>
              <a:rPr sz="1800" spc="-1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деятельность</a:t>
            </a:r>
            <a:r>
              <a:rPr sz="1800" spc="-20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заместителя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rebuchet MS"/>
                <a:cs typeface="Trebuchet MS"/>
              </a:rPr>
              <a:t>директора</a:t>
            </a:r>
            <a:r>
              <a:rPr sz="18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1800" spc="-1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воспитательной</a:t>
            </a:r>
            <a:r>
              <a:rPr sz="1800" spc="-2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работе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советника</a:t>
            </a:r>
            <a:r>
              <a:rPr sz="1800" spc="-1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rebuchet MS"/>
                <a:cs typeface="Trebuchet MS"/>
              </a:rPr>
              <a:t>директора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1800" spc="-1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rebuchet MS"/>
                <a:cs typeface="Trebuchet MS"/>
              </a:rPr>
              <a:t>воспитанию</a:t>
            </a:r>
            <a:r>
              <a:rPr sz="1800" spc="-1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rebuchet MS"/>
                <a:cs typeface="Trebuchet MS"/>
              </a:rPr>
              <a:t>взаимодействию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Trebuchet MS"/>
                <a:cs typeface="Trebuchet MS"/>
              </a:rPr>
              <a:t>ДОО</a:t>
            </a:r>
            <a:endParaRPr sz="18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при</a:t>
            </a:r>
            <a:r>
              <a:rPr sz="18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участии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педагога-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психолога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469" y="3938092"/>
            <a:ext cx="424497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план</a:t>
            </a:r>
            <a:r>
              <a:rPr sz="1800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Trebuchet MS"/>
                <a:cs typeface="Trebuchet MS"/>
              </a:rPr>
              <a:t>(программа)</a:t>
            </a:r>
            <a:r>
              <a:rPr sz="1800" spc="-1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Trebuchet MS"/>
                <a:cs typeface="Trebuchet MS"/>
              </a:rPr>
              <a:t>ИПР</a:t>
            </a:r>
            <a:r>
              <a:rPr sz="1800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обучающимися,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состоящими</a:t>
            </a:r>
            <a:r>
              <a:rPr sz="1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на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rebuchet MS"/>
                <a:cs typeface="Trebuchet MS"/>
              </a:rPr>
              <a:t>различных</a:t>
            </a:r>
            <a:r>
              <a:rPr sz="1800" spc="-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видах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профилактического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учета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8113" y="3995750"/>
            <a:ext cx="4675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во</a:t>
            </a:r>
            <a:r>
              <a:rPr sz="1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взаимодействии</a:t>
            </a:r>
            <a:r>
              <a:rPr sz="1800" spc="-1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социальным</a:t>
            </a:r>
            <a:r>
              <a:rPr sz="1800" spc="-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педагогом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образовательной</a:t>
            </a:r>
            <a:r>
              <a:rPr sz="1800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организации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4632" y="1050518"/>
            <a:ext cx="6096000" cy="64643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9"/>
              </a:spcBef>
            </a:pPr>
            <a:r>
              <a:rPr sz="1800" spc="-20" dirty="0">
                <a:latin typeface="Trebuchet MS"/>
                <a:cs typeface="Trebuchet MS"/>
              </a:rPr>
              <a:t>Ключевая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роль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при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анализе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результатов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СПТ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отводится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-55" dirty="0">
                <a:latin typeface="Trebuchet MS"/>
                <a:cs typeface="Trebuchet MS"/>
              </a:rPr>
              <a:t>педагогу-</a:t>
            </a:r>
            <a:r>
              <a:rPr sz="1800" b="1" spc="-50" dirty="0">
                <a:latin typeface="Trebuchet MS"/>
                <a:cs typeface="Trebuchet MS"/>
              </a:rPr>
              <a:t>психологу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образовательной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организации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7158" y="2010536"/>
            <a:ext cx="419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01F5F"/>
                </a:solidFill>
                <a:latin typeface="Trebuchet MS"/>
                <a:cs typeface="Trebuchet MS"/>
              </a:rPr>
              <a:t>представлять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на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педагогическом</a:t>
            </a:r>
            <a:r>
              <a:rPr sz="1800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совете образовательной</a:t>
            </a:r>
            <a:r>
              <a:rPr sz="1800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организации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469" y="1966976"/>
            <a:ext cx="3947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Trebuchet MS"/>
                <a:cs typeface="Trebuchet MS"/>
              </a:rPr>
              <a:t>подготовка</a:t>
            </a:r>
            <a:r>
              <a:rPr sz="1800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обобщенной</a:t>
            </a:r>
            <a:r>
              <a:rPr sz="1800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информации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о</a:t>
            </a:r>
            <a:r>
              <a:rPr sz="1800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rebuchet MS"/>
                <a:cs typeface="Trebuchet MS"/>
              </a:rPr>
              <a:t>результатах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классам/группам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469" y="2916428"/>
            <a:ext cx="38627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001F5F"/>
                </a:solidFill>
                <a:latin typeface="Trebuchet MS"/>
                <a:cs typeface="Trebuchet MS"/>
              </a:rPr>
              <a:t>«профили»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класса/группы,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обучающихся</a:t>
            </a:r>
            <a:r>
              <a:rPr sz="1800" spc="-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высочайшим</a:t>
            </a:r>
            <a:r>
              <a:rPr sz="18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риском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7158" y="2848736"/>
            <a:ext cx="4828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рекомендации</a:t>
            </a:r>
            <a:r>
              <a:rPr sz="1800" spc="-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rebuchet MS"/>
                <a:cs typeface="Trebuchet MS"/>
              </a:rPr>
              <a:t>классным</a:t>
            </a:r>
            <a:r>
              <a:rPr sz="1800" spc="-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руководителям,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социальным</a:t>
            </a:r>
            <a:r>
              <a:rPr sz="1800" spc="-1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rebuchet MS"/>
                <a:cs typeface="Trebuchet MS"/>
              </a:rPr>
              <a:t>педагогам</a:t>
            </a:r>
            <a:r>
              <a:rPr sz="1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1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работе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классом, </a:t>
            </a:r>
            <a:r>
              <a:rPr sz="1800" spc="-45" dirty="0">
                <a:solidFill>
                  <a:srgbClr val="001F5F"/>
                </a:solidFill>
                <a:latin typeface="Trebuchet MS"/>
                <a:cs typeface="Trebuchet MS"/>
              </a:rPr>
              <a:t>отдельными</a:t>
            </a:r>
            <a:r>
              <a:rPr sz="1800" spc="-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учениками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1194" y="5095113"/>
            <a:ext cx="695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на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основании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обобщенного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анализа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результатов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тестирования: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03215" y="3081401"/>
            <a:ext cx="301625" cy="323850"/>
            <a:chOff x="5403215" y="3081401"/>
            <a:chExt cx="301625" cy="323850"/>
          </a:xfrm>
        </p:grpSpPr>
        <p:sp>
          <p:nvSpPr>
            <p:cNvPr id="20" name="object 20"/>
            <p:cNvSpPr/>
            <p:nvPr/>
          </p:nvSpPr>
          <p:spPr>
            <a:xfrm>
              <a:off x="5412740" y="3090926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141097" y="0"/>
                  </a:moveTo>
                  <a:lnTo>
                    <a:pt x="141097" y="76073"/>
                  </a:lnTo>
                  <a:lnTo>
                    <a:pt x="0" y="76073"/>
                  </a:lnTo>
                  <a:lnTo>
                    <a:pt x="0" y="228346"/>
                  </a:lnTo>
                  <a:lnTo>
                    <a:pt x="141097" y="228346"/>
                  </a:lnTo>
                  <a:lnTo>
                    <a:pt x="141097" y="304546"/>
                  </a:lnTo>
                  <a:lnTo>
                    <a:pt x="282194" y="152273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12740" y="3090926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0" y="76073"/>
                  </a:moveTo>
                  <a:lnTo>
                    <a:pt x="141097" y="76073"/>
                  </a:lnTo>
                  <a:lnTo>
                    <a:pt x="141097" y="0"/>
                  </a:lnTo>
                  <a:lnTo>
                    <a:pt x="282194" y="152273"/>
                  </a:lnTo>
                  <a:lnTo>
                    <a:pt x="141097" y="304546"/>
                  </a:lnTo>
                  <a:lnTo>
                    <a:pt x="141097" y="228346"/>
                  </a:lnTo>
                  <a:lnTo>
                    <a:pt x="0" y="228346"/>
                  </a:lnTo>
                  <a:lnTo>
                    <a:pt x="0" y="7607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403088" y="2137536"/>
            <a:ext cx="301625" cy="323850"/>
            <a:chOff x="5403088" y="2137536"/>
            <a:chExt cx="301625" cy="323850"/>
          </a:xfrm>
        </p:grpSpPr>
        <p:sp>
          <p:nvSpPr>
            <p:cNvPr id="23" name="object 23"/>
            <p:cNvSpPr/>
            <p:nvPr/>
          </p:nvSpPr>
          <p:spPr>
            <a:xfrm>
              <a:off x="5412613" y="2147061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141224" y="0"/>
                  </a:moveTo>
                  <a:lnTo>
                    <a:pt x="141224" y="76073"/>
                  </a:lnTo>
                  <a:lnTo>
                    <a:pt x="0" y="76073"/>
                  </a:lnTo>
                  <a:lnTo>
                    <a:pt x="0" y="228473"/>
                  </a:lnTo>
                  <a:lnTo>
                    <a:pt x="141224" y="228473"/>
                  </a:lnTo>
                  <a:lnTo>
                    <a:pt x="141224" y="304546"/>
                  </a:lnTo>
                  <a:lnTo>
                    <a:pt x="282321" y="152273"/>
                  </a:lnTo>
                  <a:lnTo>
                    <a:pt x="141224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613" y="2147061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0" y="76073"/>
                  </a:moveTo>
                  <a:lnTo>
                    <a:pt x="141224" y="76073"/>
                  </a:lnTo>
                  <a:lnTo>
                    <a:pt x="141224" y="0"/>
                  </a:lnTo>
                  <a:lnTo>
                    <a:pt x="282321" y="152273"/>
                  </a:lnTo>
                  <a:lnTo>
                    <a:pt x="141224" y="304546"/>
                  </a:lnTo>
                  <a:lnTo>
                    <a:pt x="141224" y="228473"/>
                  </a:lnTo>
                  <a:lnTo>
                    <a:pt x="0" y="228473"/>
                  </a:lnTo>
                  <a:lnTo>
                    <a:pt x="0" y="7607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403215" y="4222750"/>
            <a:ext cx="301625" cy="323850"/>
            <a:chOff x="5403215" y="4222750"/>
            <a:chExt cx="301625" cy="323850"/>
          </a:xfrm>
        </p:grpSpPr>
        <p:sp>
          <p:nvSpPr>
            <p:cNvPr id="26" name="object 26"/>
            <p:cNvSpPr/>
            <p:nvPr/>
          </p:nvSpPr>
          <p:spPr>
            <a:xfrm>
              <a:off x="5412740" y="4232275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141097" y="0"/>
                  </a:moveTo>
                  <a:lnTo>
                    <a:pt x="141097" y="76073"/>
                  </a:lnTo>
                  <a:lnTo>
                    <a:pt x="0" y="76073"/>
                  </a:lnTo>
                  <a:lnTo>
                    <a:pt x="0" y="228473"/>
                  </a:lnTo>
                  <a:lnTo>
                    <a:pt x="141097" y="228473"/>
                  </a:lnTo>
                  <a:lnTo>
                    <a:pt x="141097" y="304545"/>
                  </a:lnTo>
                  <a:lnTo>
                    <a:pt x="282194" y="152273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2740" y="4232275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0" y="76073"/>
                  </a:moveTo>
                  <a:lnTo>
                    <a:pt x="141097" y="76073"/>
                  </a:lnTo>
                  <a:lnTo>
                    <a:pt x="141097" y="0"/>
                  </a:lnTo>
                  <a:lnTo>
                    <a:pt x="282194" y="152273"/>
                  </a:lnTo>
                  <a:lnTo>
                    <a:pt x="141097" y="304545"/>
                  </a:lnTo>
                  <a:lnTo>
                    <a:pt x="141097" y="228473"/>
                  </a:lnTo>
                  <a:lnTo>
                    <a:pt x="0" y="228473"/>
                  </a:lnTo>
                  <a:lnTo>
                    <a:pt x="0" y="7607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403215" y="5633694"/>
            <a:ext cx="301625" cy="323850"/>
            <a:chOff x="5403215" y="5633694"/>
            <a:chExt cx="301625" cy="323850"/>
          </a:xfrm>
        </p:grpSpPr>
        <p:sp>
          <p:nvSpPr>
            <p:cNvPr id="29" name="object 29"/>
            <p:cNvSpPr/>
            <p:nvPr/>
          </p:nvSpPr>
          <p:spPr>
            <a:xfrm>
              <a:off x="5412740" y="5643219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141097" y="0"/>
                  </a:moveTo>
                  <a:lnTo>
                    <a:pt x="141097" y="76149"/>
                  </a:lnTo>
                  <a:lnTo>
                    <a:pt x="0" y="76149"/>
                  </a:lnTo>
                  <a:lnTo>
                    <a:pt x="0" y="228434"/>
                  </a:lnTo>
                  <a:lnTo>
                    <a:pt x="141097" y="228434"/>
                  </a:lnTo>
                  <a:lnTo>
                    <a:pt x="141097" y="304584"/>
                  </a:lnTo>
                  <a:lnTo>
                    <a:pt x="282194" y="152298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12740" y="5643219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0" y="76149"/>
                  </a:moveTo>
                  <a:lnTo>
                    <a:pt x="141097" y="76149"/>
                  </a:lnTo>
                  <a:lnTo>
                    <a:pt x="141097" y="0"/>
                  </a:lnTo>
                  <a:lnTo>
                    <a:pt x="282194" y="152298"/>
                  </a:lnTo>
                  <a:lnTo>
                    <a:pt x="141097" y="304584"/>
                  </a:lnTo>
                  <a:lnTo>
                    <a:pt x="141097" y="228434"/>
                  </a:lnTo>
                  <a:lnTo>
                    <a:pt x="0" y="228434"/>
                  </a:lnTo>
                  <a:lnTo>
                    <a:pt x="0" y="76149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289458" y="3193542"/>
            <a:ext cx="151765" cy="2571750"/>
          </a:xfrm>
          <a:custGeom>
            <a:avLst/>
            <a:gdLst/>
            <a:ahLst/>
            <a:cxnLst/>
            <a:rect l="l" t="t" r="r" b="b"/>
            <a:pathLst>
              <a:path w="151765" h="2571750">
                <a:moveTo>
                  <a:pt x="151625" y="2571407"/>
                </a:moveTo>
                <a:lnTo>
                  <a:pt x="92604" y="2570413"/>
                </a:lnTo>
                <a:lnTo>
                  <a:pt x="44408" y="2567703"/>
                </a:lnTo>
                <a:lnTo>
                  <a:pt x="11914" y="2563686"/>
                </a:lnTo>
                <a:lnTo>
                  <a:pt x="0" y="2558770"/>
                </a:lnTo>
                <a:lnTo>
                  <a:pt x="0" y="12573"/>
                </a:lnTo>
                <a:lnTo>
                  <a:pt x="11914" y="7661"/>
                </a:lnTo>
                <a:lnTo>
                  <a:pt x="44408" y="3667"/>
                </a:lnTo>
                <a:lnTo>
                  <a:pt x="92604" y="982"/>
                </a:lnTo>
                <a:lnTo>
                  <a:pt x="151625" y="0"/>
                </a:lnTo>
              </a:path>
            </a:pathLst>
          </a:custGeom>
          <a:ln w="1905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5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7" y="134035"/>
            <a:ext cx="1111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подверженность соблазнам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21" y="827295"/>
            <a:ext cx="8654143" cy="509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54667"/>
              </p:ext>
            </p:extLst>
          </p:nvPr>
        </p:nvGraphicFramePr>
        <p:xfrm>
          <a:off x="2818582" y="5474086"/>
          <a:ext cx="6749960" cy="385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370"/>
                <a:gridCol w="421370"/>
                <a:gridCol w="422978"/>
                <a:gridCol w="421370"/>
                <a:gridCol w="421370"/>
                <a:gridCol w="422978"/>
                <a:gridCol w="421370"/>
                <a:gridCol w="422978"/>
                <a:gridCol w="421370"/>
                <a:gridCol w="421370"/>
                <a:gridCol w="422978"/>
                <a:gridCol w="421370"/>
                <a:gridCol w="421370"/>
                <a:gridCol w="422978"/>
                <a:gridCol w="421370"/>
                <a:gridCol w="421370"/>
              </a:tblGrid>
              <a:tr h="191135">
                <a:tc>
                  <a:txBody>
                    <a:bodyPr/>
                    <a:lstStyle/>
                    <a:p>
                      <a:pPr marL="1397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ППЗ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ПВГ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СЭ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825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08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marR="825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8689" y="5465020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Стэны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4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волнующие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755073" y="1274474"/>
            <a:ext cx="9144000" cy="396947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ли СПТ провоцировать интерес ребенка к наркотикам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выявить факт потребления наркотиков или психотропных веществ с помощью СПТ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вопросы задаются обучающимся в ходе проведения СПТ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моему ребенку проходить СПТ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 могу узнать результаты СПТ своего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мой ребенок не хочет проходить СПТ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наказание обучающегося за результаты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или постановка на учет?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польза для родителя, от участия в тестировании моего ребенка?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16379"/>
            <a:ext cx="1133994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профилактической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результатам тестирования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  <a:p>
            <a:pPr lvl="0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воспитательной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психолого-педагогическому сопровождению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07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457" y="634369"/>
            <a:ext cx="10688715" cy="770980"/>
          </a:xfrm>
          <a:prstGeom prst="rect">
            <a:avLst/>
          </a:prstGeom>
        </p:spPr>
        <p:txBody>
          <a:bodyPr vert="horz" wrap="square" lIns="0" tIns="80772" rIns="0" bIns="0" rtlCol="0" anchor="ctr">
            <a:spAutoFit/>
          </a:bodyPr>
          <a:lstStyle/>
          <a:p>
            <a:pPr marL="15240" marR="6096" algn="ctr">
              <a:lnSpc>
                <a:spcPct val="80000"/>
              </a:lnSpc>
              <a:spcBef>
                <a:spcPts val="636"/>
              </a:spcBef>
            </a:pP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800" b="1" spc="39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6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lang="ru-RU" sz="2800" b="1" spc="42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800" b="1" spc="354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354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2800" b="1" spc="354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lang="ru-RU" sz="2800" b="1" spc="264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2458" y="1492370"/>
            <a:ext cx="112723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Первичная профилактика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зависимых форм поведения имеет цель предотвратить возникновение нарушения или болезни, предупредить негативные исходы и усилить позитивные результаты развития индивида.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может быть достигнуто путем развития и усиления мотивации на позитивные изменения в собственном жизненном стиле индивида и в среде, с которой он взаимодействует.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3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740" y="630073"/>
            <a:ext cx="9163568" cy="434863"/>
          </a:xfrm>
          <a:prstGeom prst="rect">
            <a:avLst/>
          </a:prstGeom>
        </p:spPr>
        <p:txBody>
          <a:bodyPr vert="horz" wrap="square" lIns="0" tIns="80772" rIns="0" bIns="0" rtlCol="0" anchor="ctr">
            <a:spAutoFit/>
          </a:bodyPr>
          <a:lstStyle/>
          <a:p>
            <a:pPr marL="15240" marR="6096">
              <a:lnSpc>
                <a:spcPct val="80000"/>
              </a:lnSpc>
              <a:spcBef>
                <a:spcPts val="636"/>
              </a:spcBef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психопрофилактической работы</a:t>
            </a:r>
            <a:endParaRPr lang="ru-RU" sz="2800" b="1" spc="-3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102" y="3804249"/>
            <a:ext cx="1143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5740" y="1302589"/>
            <a:ext cx="7748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1– организация социальной среды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2– информирование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 – активное  обучение социально-важным навыкам.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 – организация деятельности, альтернативной зависимому поведению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– организация здорового образа жизни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 – активизация личностных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2591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социальной среды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Воздействуя на социальные факторы, можно предотвратить нежелательное поведение личности.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Воздействие может быть направлено на общество в целом, например, через создание негативного общественного мнения по отношению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отклоняющемуся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поведению.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Объектом работы также может быть семья, социальная группа (школа, класс) или конкретная личность.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Профилактика зависимого поведения у подростков включает, прежде всего, социальную рекламу по формированию установок на здоровый образ жизни и трезвость.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33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Информирование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Осуществляется в форме лекций, бесед, распространения специальной</a:t>
            </a:r>
          </a:p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литературы или видео- и телефильмов. </a:t>
            </a:r>
          </a:p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Суть подхода заключается в попытке воздействия на когнитивные процессы личности с целью повышения её способности к принятию конструктивных решений. </a:t>
            </a:r>
          </a:p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Перспективному развитию данного подхода может способствовать отказ от преобладания  запугивающей информации, а также дифференциация по полу, возрасту, социально-экономическим характеристикам.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13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8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Активное социальное обучение социально-важным навыкам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127" y="142384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Данная модель преимущественно реализуется в форме групповых тренингов: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Тренинг устойчивости к негативному социальному влиянию (развивает способность сказать «нет» в случае негативного давления сверстников).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Тренинг аффективно-ценностного обучения (формируются навыки принятия решения, повышается самооценка, стимулируются процессы самоопределения и развития позитивных ценностей).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Тренинг формирования жизненных навыков (формируются умения общаться, поддерживать дружеские связи и конструктивно разрешать конфликты).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2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Организация деятельности, альтернативной зависимому поведению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Альтернативными формами активности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признаны: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познание (путешествие),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испытание себя (походы в горы, спорт с риском),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значимое общение,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любовь, творчество,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(в том числе профессиональная, религиозно-духовная, благотворительная).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3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1" y="119332"/>
            <a:ext cx="9454550" cy="15973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ПРОВЕДЕНИЯ СОЦИАЛЬНО-ПСИХОЛОГИЧЕСКОГО ТЕСТИРОВАНИЯ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9140947"/>
              </p:ext>
            </p:extLst>
          </p:nvPr>
        </p:nvGraphicFramePr>
        <p:xfrm>
          <a:off x="798423" y="12631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8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здорового образа жизни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564" y="1506971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исходит из представлений о личной ответственности за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здоровье, гармонию с окружающим миром и своим организмом.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Здоровый стиль жизни предполагает: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здоровое питание,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регулярные физические нагрузки,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режима труда и отдыха,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общение с природой,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исключение излишеств.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535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личностных ресурсо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Активные занятия подростков: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спортом,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творческое самовыражение,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участие в группах общения и личностного роста,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всё это активизирует личностные ресурсы, в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свою очередь обеспечивающие активность личности, её здоровье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устойчивость к негативному внешнему воздействию.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60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900" y="1206047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421" y="2463203"/>
            <a:ext cx="11576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КГБУ «Краевой центр психолого-медико-социального сопровождения»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консультирование по вопросам организации и результатам тестирования: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обучающихся (создан сайт краевой службы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мыпомогаемродителям.рф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номер консультативной службы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8-800-700-2404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3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1032E0E9-28AA-158A-13BE-D82D08243081}"/>
              </a:ext>
            </a:extLst>
          </p:cNvPr>
          <p:cNvSpPr txBox="1">
            <a:spLocks/>
          </p:cNvSpPr>
          <p:nvPr/>
        </p:nvSpPr>
        <p:spPr>
          <a:xfrm>
            <a:off x="207351" y="186006"/>
            <a:ext cx="9178190" cy="8146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УЧАСТНИКОВ СОЦИАЛЬНО-ПСИХОЛОГИЧЕСКОГО ТЕСТИРОВАНИЯ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23097" y="2348880"/>
            <a:ext cx="11389527" cy="36933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8733861"/>
              </p:ext>
            </p:extLst>
          </p:nvPr>
        </p:nvGraphicFramePr>
        <p:xfrm>
          <a:off x="865774" y="1188126"/>
          <a:ext cx="852839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50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преимуществ организации тестирования для всех участников образовательных отношений следует выделить следующие: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3879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администрации образовательной организации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инструментарий, способствующий повышению адресности профилактической деятельности;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основание для корректировки и построения системной профилактической работы;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объективизации происходящего с подростками, привлечение внимания к ребенку;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самопознание/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самоисследование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саморазвитие.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0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260143" y="3290521"/>
            <a:ext cx="8828193" cy="78410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2240"/>
              </a:spcBef>
            </a:pPr>
            <a:endParaRPr sz="1867" dirty="0">
              <a:latin typeface="Carlito"/>
              <a:cs typeface="Carlito"/>
            </a:endParaRPr>
          </a:p>
          <a:p>
            <a:pPr>
              <a:spcBef>
                <a:spcPts val="1533"/>
              </a:spcBef>
            </a:pPr>
            <a:endParaRPr sz="1867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828948" y="5733254"/>
            <a:ext cx="0" cy="720513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E0550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B9F357CF-A180-459E-B19D-13745530EFDD}"/>
              </a:ext>
            </a:extLst>
          </p:cNvPr>
          <p:cNvSpPr/>
          <p:nvPr/>
        </p:nvSpPr>
        <p:spPr>
          <a:xfrm>
            <a:off x="2265219" y="389267"/>
            <a:ext cx="7897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направлена ЕМ СПТ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7CC5F97-6A6A-4F2B-8CA6-AD815794D6DC}"/>
              </a:ext>
            </a:extLst>
          </p:cNvPr>
          <p:cNvSpPr/>
          <p:nvPr/>
        </p:nvSpPr>
        <p:spPr>
          <a:xfrm>
            <a:off x="896836" y="1473607"/>
            <a:ext cx="1028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психологической устойчивости подростков в трудных жизненных ситуациях, выявление обучающихся с показателями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вероятности проявлений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рискового (в том числе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860BE-88B7-4275-9C7C-FC5315A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354" y="1"/>
            <a:ext cx="6535445" cy="1052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Объект изучения СПТ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55B752-A06B-4EEF-91F3-54256A2BF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89" y="1196975"/>
            <a:ext cx="10360241" cy="511175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РИСКОВОЕ ПОВЕДЕНИЕ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несущее добровольное допущение риска для здоровья или жизни субъекта, содержащее определенные выгоды и цели и неочевидный баланс положительных и отрицательных исходов, субъективно воспринимаемый как значимый, при этом субъективное значение положительных и отрицательных исходов такого поведения для подростка существенно больше, чем для взрослого.</a:t>
            </a:r>
          </a:p>
          <a:p>
            <a:pPr marL="0" indent="0" algn="just"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формам рискового поведения относят: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 (наркомания, алкоголизм, интернет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адреналиномания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 и аутодеструктивное поведение, не связанное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аддикциями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(суицид,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расстройства пищевого поведения)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связанное с деструктивным характером социальных групп и объединений  (интернет-среда и социальные сети, вовлечение в организации экстремистского содержания)</a:t>
            </a:r>
          </a:p>
          <a:p>
            <a:pPr marL="0" indent="0"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547325"/>
            <a:ext cx="10515600" cy="96116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0"/>
              </a:spcBef>
            </a:pP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К</a:t>
            </a:r>
            <a:r>
              <a:rPr sz="2800" b="1" spc="-150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структурным</a:t>
            </a:r>
            <a:r>
              <a:rPr sz="2800" b="1" spc="-135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spc="-10" dirty="0">
                <a:solidFill>
                  <a:srgbClr val="1B3181"/>
                </a:solidFill>
                <a:latin typeface="+mn-lt"/>
                <a:cs typeface="Times New Roman"/>
              </a:rPr>
              <a:t>компонентам</a:t>
            </a:r>
            <a:r>
              <a:rPr sz="2800" b="1" spc="-135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spc="-20" dirty="0">
                <a:solidFill>
                  <a:srgbClr val="1B3181"/>
                </a:solidFill>
                <a:latin typeface="+mn-lt"/>
                <a:cs typeface="Times New Roman"/>
              </a:rPr>
              <a:t>психологической </a:t>
            </a: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устойчивости</a:t>
            </a:r>
            <a:r>
              <a:rPr sz="2800" b="1" spc="-60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личности</a:t>
            </a:r>
            <a:r>
              <a:rPr sz="2800" b="1" spc="-45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подростка</a:t>
            </a:r>
            <a:r>
              <a:rPr sz="2800" b="1" spc="-35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spc="-10" dirty="0">
                <a:solidFill>
                  <a:srgbClr val="1B3181"/>
                </a:solidFill>
                <a:latin typeface="+mn-lt"/>
                <a:cs typeface="Times New Roman"/>
              </a:rPr>
              <a:t>относятся</a:t>
            </a:r>
            <a:r>
              <a:rPr sz="2800" spc="-10" dirty="0">
                <a:solidFill>
                  <a:srgbClr val="1B3181"/>
                </a:solidFill>
                <a:latin typeface="+mn-lt"/>
                <a:cs typeface="Times New Roman"/>
              </a:rPr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575707" y="1955293"/>
            <a:ext cx="10616293" cy="40743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178435">
              <a:lnSpc>
                <a:spcPct val="88200"/>
              </a:lnSpc>
              <a:spcBef>
                <a:spcPts val="555"/>
              </a:spcBef>
            </a:pPr>
            <a:r>
              <a:rPr sz="2000" spc="-10" dirty="0"/>
              <a:t>Когнитивный</a:t>
            </a:r>
            <a:r>
              <a:rPr sz="2000" spc="-114" dirty="0"/>
              <a:t> </a:t>
            </a:r>
            <a:r>
              <a:rPr sz="2000" spc="-10" dirty="0"/>
              <a:t>компонент</a:t>
            </a:r>
            <a:r>
              <a:rPr sz="2000" spc="-95" dirty="0"/>
              <a:t> </a:t>
            </a:r>
            <a:r>
              <a:rPr sz="2000" dirty="0"/>
              <a:t>-</a:t>
            </a:r>
            <a:r>
              <a:rPr sz="2000" spc="-30" dirty="0"/>
              <a:t> </a:t>
            </a:r>
            <a:r>
              <a:rPr sz="2000" spc="-10" dirty="0"/>
              <a:t>включает</a:t>
            </a:r>
            <a:r>
              <a:rPr sz="2000" spc="-55" dirty="0"/>
              <a:t> </a:t>
            </a:r>
            <a:r>
              <a:rPr sz="2000" dirty="0"/>
              <a:t>в</a:t>
            </a:r>
            <a:r>
              <a:rPr sz="2000" spc="-30" dirty="0"/>
              <a:t> </a:t>
            </a:r>
            <a:r>
              <a:rPr sz="2000" dirty="0"/>
              <a:t>себя</a:t>
            </a:r>
            <a:r>
              <a:rPr sz="2000" spc="-50" dirty="0"/>
              <a:t> </a:t>
            </a:r>
            <a:r>
              <a:rPr sz="2000" dirty="0"/>
              <a:t>понимание</a:t>
            </a:r>
            <a:r>
              <a:rPr sz="2000" spc="-30" dirty="0"/>
              <a:t> </a:t>
            </a:r>
            <a:r>
              <a:rPr sz="2000" dirty="0"/>
              <a:t>и</a:t>
            </a:r>
            <a:r>
              <a:rPr sz="2000" spc="-50" dirty="0"/>
              <a:t> </a:t>
            </a:r>
            <a:r>
              <a:rPr sz="2000" dirty="0"/>
              <a:t>принятие</a:t>
            </a:r>
            <a:r>
              <a:rPr sz="2000" spc="-30" dirty="0"/>
              <a:t> </a:t>
            </a:r>
            <a:r>
              <a:rPr sz="2000" dirty="0"/>
              <a:t>себя,</a:t>
            </a:r>
            <a:r>
              <a:rPr sz="2000" spc="-45" dirty="0"/>
              <a:t> </a:t>
            </a:r>
            <a:r>
              <a:rPr sz="2000" dirty="0"/>
              <a:t>а</a:t>
            </a:r>
            <a:r>
              <a:rPr sz="2000" spc="-35" dirty="0"/>
              <a:t> </a:t>
            </a:r>
            <a:r>
              <a:rPr sz="2000" spc="-10" dirty="0"/>
              <a:t>также </a:t>
            </a:r>
            <a:r>
              <a:rPr sz="2000" dirty="0"/>
              <a:t>своего</a:t>
            </a:r>
            <a:r>
              <a:rPr sz="2000" spc="-60" dirty="0"/>
              <a:t> </a:t>
            </a:r>
            <a:r>
              <a:rPr sz="2000" dirty="0"/>
              <a:t>окружения</a:t>
            </a:r>
            <a:r>
              <a:rPr sz="2000" spc="-70" dirty="0"/>
              <a:t> </a:t>
            </a:r>
            <a:r>
              <a:rPr sz="2000" dirty="0"/>
              <a:t>в</a:t>
            </a:r>
            <a:r>
              <a:rPr sz="2000" spc="-30" dirty="0"/>
              <a:t> </a:t>
            </a:r>
            <a:r>
              <a:rPr sz="2000" spc="-10" dirty="0"/>
              <a:t>образовательной</a:t>
            </a:r>
            <a:r>
              <a:rPr sz="2000" spc="-50" dirty="0"/>
              <a:t> </a:t>
            </a:r>
            <a:r>
              <a:rPr sz="2000" dirty="0"/>
              <a:t>среде,</a:t>
            </a:r>
            <a:r>
              <a:rPr sz="2000" spc="-50" dirty="0"/>
              <a:t> </a:t>
            </a:r>
            <a:r>
              <a:rPr sz="2000" dirty="0"/>
              <a:t>соотнесенность</a:t>
            </a:r>
            <a:r>
              <a:rPr sz="2000" spc="-70" dirty="0"/>
              <a:t> </a:t>
            </a:r>
            <a:r>
              <a:rPr sz="2000" dirty="0"/>
              <a:t>представлений</a:t>
            </a:r>
            <a:r>
              <a:rPr sz="2000" spc="-50" dirty="0"/>
              <a:t> </a:t>
            </a:r>
            <a:r>
              <a:rPr sz="2000" dirty="0"/>
              <a:t>о</a:t>
            </a:r>
            <a:r>
              <a:rPr sz="2000" spc="-45" dirty="0"/>
              <a:t> </a:t>
            </a:r>
            <a:r>
              <a:rPr sz="2000" spc="-10" dirty="0"/>
              <a:t>прогнозируемых возможностях</a:t>
            </a:r>
            <a:r>
              <a:rPr sz="2000" spc="-35" dirty="0"/>
              <a:t> </a:t>
            </a:r>
            <a:r>
              <a:rPr sz="2000" dirty="0"/>
              <a:t>с</a:t>
            </a:r>
            <a:r>
              <a:rPr sz="2000" spc="-10" dirty="0"/>
              <a:t> </a:t>
            </a:r>
            <a:r>
              <a:rPr sz="2000" dirty="0"/>
              <a:t>наличным</a:t>
            </a:r>
            <a:r>
              <a:rPr sz="2000" spc="-10" dirty="0"/>
              <a:t> потенциалом.</a:t>
            </a:r>
            <a:endParaRPr sz="2000" dirty="0"/>
          </a:p>
          <a:p>
            <a:pPr>
              <a:lnSpc>
                <a:spcPct val="100000"/>
              </a:lnSpc>
            </a:pPr>
            <a:endParaRPr sz="3200" dirty="0"/>
          </a:p>
          <a:p>
            <a:pPr marL="396240" marR="1461135"/>
            <a:r>
              <a:rPr lang="ru-RU" sz="2000" dirty="0" err="1"/>
              <a:t>Интенциональный</a:t>
            </a:r>
            <a:r>
              <a:rPr lang="ru-RU" sz="2000" dirty="0"/>
              <a:t> компонент </a:t>
            </a:r>
            <a:r>
              <a:rPr sz="2000" dirty="0" smtClean="0"/>
              <a:t>–</a:t>
            </a:r>
            <a:r>
              <a:rPr sz="2000" spc="-40" dirty="0" smtClean="0"/>
              <a:t> </a:t>
            </a:r>
            <a:r>
              <a:rPr lang="ru-RU" sz="2000" dirty="0"/>
              <a:t>указывает на то, что социальная среда воспринимается    обучающимися,    склонными    к    риску,    как    враждебная, либо провоцирующая, либо репрессирующая ненормативное поведение</a:t>
            </a:r>
            <a:endParaRPr sz="3200" dirty="0" smtClean="0"/>
          </a:p>
          <a:p>
            <a:pPr marL="12700" marR="5080">
              <a:lnSpc>
                <a:spcPct val="87600"/>
              </a:lnSpc>
            </a:pPr>
            <a:endParaRPr lang="ru-RU" sz="2000" dirty="0" smtClean="0"/>
          </a:p>
          <a:p>
            <a:pPr marL="12700" marR="5080">
              <a:lnSpc>
                <a:spcPct val="87600"/>
              </a:lnSpc>
            </a:pPr>
            <a:r>
              <a:rPr sz="2000" dirty="0" err="1" smtClean="0"/>
              <a:t>Поведенческий</a:t>
            </a:r>
            <a:r>
              <a:rPr sz="2000" spc="-70" dirty="0" smtClean="0"/>
              <a:t> </a:t>
            </a:r>
            <a:r>
              <a:rPr sz="2000" spc="-10" dirty="0"/>
              <a:t>компонент</a:t>
            </a:r>
            <a:r>
              <a:rPr sz="2000" spc="-50" dirty="0"/>
              <a:t> </a:t>
            </a:r>
            <a:r>
              <a:rPr sz="2000" dirty="0"/>
              <a:t>–</a:t>
            </a:r>
            <a:r>
              <a:rPr sz="2000" spc="-5" dirty="0"/>
              <a:t> </a:t>
            </a:r>
            <a:r>
              <a:rPr sz="2000" dirty="0"/>
              <a:t>умение</a:t>
            </a:r>
            <a:r>
              <a:rPr sz="2000" spc="-40" dirty="0"/>
              <a:t> </a:t>
            </a:r>
            <a:r>
              <a:rPr sz="2000" spc="-20" dirty="0"/>
              <a:t>саморегулировать</a:t>
            </a:r>
            <a:r>
              <a:rPr sz="2000" spc="-45" dirty="0"/>
              <a:t> </a:t>
            </a:r>
            <a:r>
              <a:rPr sz="2000" dirty="0"/>
              <a:t>и</a:t>
            </a:r>
            <a:r>
              <a:rPr sz="2000" spc="-15" dirty="0"/>
              <a:t> </a:t>
            </a:r>
            <a:r>
              <a:rPr sz="2000" spc="-10" dirty="0"/>
              <a:t>самоорганизовать</a:t>
            </a:r>
            <a:r>
              <a:rPr sz="2000" spc="-35" dirty="0"/>
              <a:t> </a:t>
            </a:r>
            <a:r>
              <a:rPr sz="2000" spc="-20" dirty="0"/>
              <a:t>свое </a:t>
            </a:r>
            <a:r>
              <a:rPr sz="2000" dirty="0"/>
              <a:t>поведение</a:t>
            </a:r>
            <a:r>
              <a:rPr sz="2000" spc="-30" dirty="0"/>
              <a:t> </a:t>
            </a:r>
            <a:r>
              <a:rPr sz="2000" dirty="0"/>
              <a:t>в</a:t>
            </a:r>
            <a:r>
              <a:rPr sz="2000" spc="-25" dirty="0"/>
              <a:t> </a:t>
            </a:r>
            <a:r>
              <a:rPr sz="2000" dirty="0"/>
              <a:t>различных</a:t>
            </a:r>
            <a:r>
              <a:rPr sz="2000" spc="-25" dirty="0"/>
              <a:t> </a:t>
            </a:r>
            <a:r>
              <a:rPr sz="2000" dirty="0"/>
              <a:t>стрессовых</a:t>
            </a:r>
            <a:r>
              <a:rPr sz="2000" spc="-65" dirty="0"/>
              <a:t> </a:t>
            </a:r>
            <a:r>
              <a:rPr sz="2000" dirty="0"/>
              <a:t>ситуациях,</a:t>
            </a:r>
            <a:r>
              <a:rPr sz="2000" spc="-55" dirty="0"/>
              <a:t> </a:t>
            </a:r>
            <a:r>
              <a:rPr sz="2000" spc="-10" dirty="0"/>
              <a:t>ориентироваться</a:t>
            </a:r>
            <a:r>
              <a:rPr sz="2000" spc="-30" dirty="0"/>
              <a:t> </a:t>
            </a:r>
            <a:r>
              <a:rPr sz="2000" dirty="0"/>
              <a:t>на</a:t>
            </a:r>
            <a:r>
              <a:rPr sz="2000" spc="-30" dirty="0"/>
              <a:t> </a:t>
            </a:r>
            <a:r>
              <a:rPr sz="2000" spc="-10" dirty="0"/>
              <a:t>конструктивное</a:t>
            </a:r>
            <a:r>
              <a:rPr sz="2000" spc="-65" dirty="0"/>
              <a:t> </a:t>
            </a:r>
            <a:r>
              <a:rPr sz="2000" dirty="0"/>
              <a:t>общение</a:t>
            </a:r>
            <a:r>
              <a:rPr sz="2000" spc="-25" dirty="0"/>
              <a:t> </a:t>
            </a:r>
            <a:r>
              <a:rPr sz="2000" spc="-50" dirty="0"/>
              <a:t>в </a:t>
            </a:r>
            <a:r>
              <a:rPr sz="2000" dirty="0"/>
              <a:t>повседневной</a:t>
            </a:r>
            <a:r>
              <a:rPr sz="2000" spc="-50" dirty="0"/>
              <a:t> </a:t>
            </a:r>
            <a:r>
              <a:rPr sz="2000" dirty="0"/>
              <a:t>жизни</a:t>
            </a:r>
            <a:r>
              <a:rPr sz="2000" spc="-35" dirty="0"/>
              <a:t> </a:t>
            </a:r>
            <a:r>
              <a:rPr sz="2000" dirty="0"/>
              <a:t>и</a:t>
            </a:r>
            <a:r>
              <a:rPr sz="2000" spc="-45" dirty="0"/>
              <a:t> </a:t>
            </a:r>
            <a:r>
              <a:rPr sz="2000" dirty="0"/>
              <a:t>деятельности,</a:t>
            </a:r>
            <a:r>
              <a:rPr sz="2000" spc="-50" dirty="0"/>
              <a:t> </a:t>
            </a:r>
            <a:r>
              <a:rPr sz="2000" spc="-10" dirty="0"/>
              <a:t>создавать</a:t>
            </a:r>
            <a:r>
              <a:rPr sz="2000" spc="-45" dirty="0"/>
              <a:t> </a:t>
            </a:r>
            <a:r>
              <a:rPr sz="2000" dirty="0"/>
              <a:t>и</a:t>
            </a:r>
            <a:r>
              <a:rPr sz="2000" spc="-40" dirty="0"/>
              <a:t> </a:t>
            </a:r>
            <a:r>
              <a:rPr sz="2000" spc="-10" dirty="0"/>
              <a:t>поддерживать</a:t>
            </a:r>
            <a:r>
              <a:rPr sz="2000" spc="-45" dirty="0"/>
              <a:t> </a:t>
            </a:r>
            <a:r>
              <a:rPr sz="2000" spc="-10" dirty="0" err="1"/>
              <a:t>благоприятные</a:t>
            </a:r>
            <a:r>
              <a:rPr sz="2000" spc="-35" dirty="0"/>
              <a:t> </a:t>
            </a:r>
            <a:r>
              <a:rPr sz="2000" spc="-10" dirty="0" err="1"/>
              <a:t>межличностные</a:t>
            </a:r>
            <a:r>
              <a:rPr lang="ru-RU" sz="2000" spc="-10" dirty="0"/>
              <a:t> </a:t>
            </a:r>
            <a:r>
              <a:rPr sz="2000" dirty="0" err="1"/>
              <a:t>отношения</a:t>
            </a:r>
            <a:r>
              <a:rPr sz="2000" dirty="0"/>
              <a:t>,</a:t>
            </a:r>
            <a:r>
              <a:rPr sz="2000" spc="-20" dirty="0"/>
              <a:t> </a:t>
            </a:r>
            <a:r>
              <a:rPr sz="2000" dirty="0"/>
              <a:t>разрешать</a:t>
            </a:r>
            <a:r>
              <a:rPr sz="2000" spc="-35" dirty="0"/>
              <a:t> </a:t>
            </a:r>
            <a:r>
              <a:rPr sz="2000" dirty="0"/>
              <a:t>внутриличностные</a:t>
            </a:r>
            <a:r>
              <a:rPr sz="2000" spc="-65" dirty="0"/>
              <a:t> </a:t>
            </a:r>
            <a:r>
              <a:rPr sz="2000" spc="-10" dirty="0"/>
              <a:t>конфликты.</a:t>
            </a:r>
          </a:p>
        </p:txBody>
      </p:sp>
    </p:spTree>
    <p:extLst>
      <p:ext uri="{BB962C8B-B14F-4D97-AF65-F5344CB8AC3E}">
        <p14:creationId xmlns:p14="http://schemas.microsoft.com/office/powerpoint/2010/main" val="3262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944880" y="1638300"/>
            <a:ext cx="3564890" cy="1125220"/>
            <a:chOff x="944880" y="1638300"/>
            <a:chExt cx="3564890" cy="1125220"/>
          </a:xfrm>
        </p:grpSpPr>
        <p:sp>
          <p:nvSpPr>
            <p:cNvPr id="8" name="object 8"/>
            <p:cNvSpPr/>
            <p:nvPr/>
          </p:nvSpPr>
          <p:spPr>
            <a:xfrm>
              <a:off x="944880" y="1638300"/>
              <a:ext cx="3564890" cy="1125220"/>
            </a:xfrm>
            <a:custGeom>
              <a:avLst/>
              <a:gdLst/>
              <a:ahLst/>
              <a:cxnLst/>
              <a:rect l="l" t="t" r="r" b="b"/>
              <a:pathLst>
                <a:path w="3564890" h="1125220">
                  <a:moveTo>
                    <a:pt x="3377183" y="0"/>
                  </a:moveTo>
                  <a:lnTo>
                    <a:pt x="187451" y="0"/>
                  </a:ln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0" y="937260"/>
                  </a:lnTo>
                  <a:lnTo>
                    <a:pt x="6695" y="987084"/>
                  </a:lnTo>
                  <a:lnTo>
                    <a:pt x="25591" y="1031860"/>
                  </a:lnTo>
                  <a:lnTo>
                    <a:pt x="54902" y="1069800"/>
                  </a:lnTo>
                  <a:lnTo>
                    <a:pt x="92839" y="1099114"/>
                  </a:lnTo>
                  <a:lnTo>
                    <a:pt x="137618" y="1118014"/>
                  </a:lnTo>
                  <a:lnTo>
                    <a:pt x="187451" y="1124712"/>
                  </a:lnTo>
                  <a:lnTo>
                    <a:pt x="3377183" y="1124712"/>
                  </a:lnTo>
                  <a:lnTo>
                    <a:pt x="3427008" y="1118014"/>
                  </a:lnTo>
                  <a:lnTo>
                    <a:pt x="3471784" y="1099114"/>
                  </a:lnTo>
                  <a:lnTo>
                    <a:pt x="3509724" y="1069800"/>
                  </a:lnTo>
                  <a:lnTo>
                    <a:pt x="3539038" y="1031860"/>
                  </a:lnTo>
                  <a:lnTo>
                    <a:pt x="3557938" y="987084"/>
                  </a:lnTo>
                  <a:lnTo>
                    <a:pt x="3564635" y="937260"/>
                  </a:lnTo>
                  <a:lnTo>
                    <a:pt x="3564635" y="187451"/>
                  </a:lnTo>
                  <a:lnTo>
                    <a:pt x="3557938" y="137627"/>
                  </a:lnTo>
                  <a:lnTo>
                    <a:pt x="3539038" y="92851"/>
                  </a:lnTo>
                  <a:lnTo>
                    <a:pt x="3509724" y="54911"/>
                  </a:lnTo>
                  <a:lnTo>
                    <a:pt x="3471784" y="25597"/>
                  </a:lnTo>
                  <a:lnTo>
                    <a:pt x="3427008" y="6697"/>
                  </a:lnTo>
                  <a:lnTo>
                    <a:pt x="3377183" y="0"/>
                  </a:lnTo>
                  <a:close/>
                </a:path>
              </a:pathLst>
            </a:custGeom>
            <a:solidFill>
              <a:srgbClr val="455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6388" y="1743405"/>
              <a:ext cx="1419606" cy="305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867" y="2048891"/>
              <a:ext cx="2477770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7840" y="2048891"/>
              <a:ext cx="341375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795" y="2353691"/>
              <a:ext cx="2283079" cy="3048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662416" y="3372611"/>
            <a:ext cx="2691765" cy="783590"/>
            <a:chOff x="8662416" y="3372611"/>
            <a:chExt cx="2691765" cy="783590"/>
          </a:xfrm>
        </p:grpSpPr>
        <p:sp>
          <p:nvSpPr>
            <p:cNvPr id="14" name="object 14"/>
            <p:cNvSpPr/>
            <p:nvPr/>
          </p:nvSpPr>
          <p:spPr>
            <a:xfrm>
              <a:off x="8662416" y="3372611"/>
              <a:ext cx="2691765" cy="783590"/>
            </a:xfrm>
            <a:custGeom>
              <a:avLst/>
              <a:gdLst/>
              <a:ahLst/>
              <a:cxnLst/>
              <a:rect l="l" t="t" r="r" b="b"/>
              <a:pathLst>
                <a:path w="2691765" h="783589">
                  <a:moveTo>
                    <a:pt x="2560828" y="0"/>
                  </a:moveTo>
                  <a:lnTo>
                    <a:pt x="130555" y="0"/>
                  </a:lnTo>
                  <a:lnTo>
                    <a:pt x="79724" y="10255"/>
                  </a:lnTo>
                  <a:lnTo>
                    <a:pt x="38226" y="38226"/>
                  </a:lnTo>
                  <a:lnTo>
                    <a:pt x="10255" y="79724"/>
                  </a:lnTo>
                  <a:lnTo>
                    <a:pt x="0" y="130555"/>
                  </a:lnTo>
                  <a:lnTo>
                    <a:pt x="0" y="652780"/>
                  </a:lnTo>
                  <a:lnTo>
                    <a:pt x="10255" y="703611"/>
                  </a:lnTo>
                  <a:lnTo>
                    <a:pt x="38226" y="745108"/>
                  </a:lnTo>
                  <a:lnTo>
                    <a:pt x="79724" y="773080"/>
                  </a:lnTo>
                  <a:lnTo>
                    <a:pt x="130555" y="783336"/>
                  </a:lnTo>
                  <a:lnTo>
                    <a:pt x="2560828" y="783336"/>
                  </a:lnTo>
                  <a:lnTo>
                    <a:pt x="2611659" y="773080"/>
                  </a:lnTo>
                  <a:lnTo>
                    <a:pt x="2653156" y="745109"/>
                  </a:lnTo>
                  <a:lnTo>
                    <a:pt x="2681128" y="703611"/>
                  </a:lnTo>
                  <a:lnTo>
                    <a:pt x="2691383" y="652780"/>
                  </a:lnTo>
                  <a:lnTo>
                    <a:pt x="2691383" y="130555"/>
                  </a:lnTo>
                  <a:lnTo>
                    <a:pt x="2681128" y="79724"/>
                  </a:lnTo>
                  <a:lnTo>
                    <a:pt x="2653156" y="38226"/>
                  </a:lnTo>
                  <a:lnTo>
                    <a:pt x="2611659" y="10255"/>
                  </a:lnTo>
                  <a:lnTo>
                    <a:pt x="2560828" y="0"/>
                  </a:lnTo>
                  <a:close/>
                </a:path>
              </a:pathLst>
            </a:custGeom>
            <a:solidFill>
              <a:srgbClr val="CA2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6542" y="3460749"/>
              <a:ext cx="1390269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34246" y="3765549"/>
              <a:ext cx="1498600" cy="304800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5239511" y="3203448"/>
            <a:ext cx="2693035" cy="1123315"/>
          </a:xfrm>
          <a:custGeom>
            <a:avLst/>
            <a:gdLst/>
            <a:ahLst/>
            <a:cxnLst/>
            <a:rect l="l" t="t" r="r" b="b"/>
            <a:pathLst>
              <a:path w="2693034" h="1123314">
                <a:moveTo>
                  <a:pt x="2131314" y="0"/>
                </a:moveTo>
                <a:lnTo>
                  <a:pt x="2131314" y="280797"/>
                </a:lnTo>
                <a:lnTo>
                  <a:pt x="0" y="280797"/>
                </a:lnTo>
                <a:lnTo>
                  <a:pt x="0" y="842390"/>
                </a:lnTo>
                <a:lnTo>
                  <a:pt x="2131314" y="842390"/>
                </a:lnTo>
                <a:lnTo>
                  <a:pt x="2131314" y="1123188"/>
                </a:lnTo>
                <a:lnTo>
                  <a:pt x="2692908" y="561594"/>
                </a:lnTo>
                <a:lnTo>
                  <a:pt x="2131314" y="0"/>
                </a:lnTo>
                <a:close/>
              </a:path>
            </a:pathLst>
          </a:custGeom>
          <a:solidFill>
            <a:srgbClr val="FF5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944880" y="3203448"/>
            <a:ext cx="3564890" cy="1123315"/>
            <a:chOff x="944880" y="3203448"/>
            <a:chExt cx="3564890" cy="1123315"/>
          </a:xfrm>
        </p:grpSpPr>
        <p:sp>
          <p:nvSpPr>
            <p:cNvPr id="19" name="object 19"/>
            <p:cNvSpPr/>
            <p:nvPr/>
          </p:nvSpPr>
          <p:spPr>
            <a:xfrm>
              <a:off x="944880" y="3203448"/>
              <a:ext cx="3564890" cy="1123315"/>
            </a:xfrm>
            <a:custGeom>
              <a:avLst/>
              <a:gdLst/>
              <a:ahLst/>
              <a:cxnLst/>
              <a:rect l="l" t="t" r="r" b="b"/>
              <a:pathLst>
                <a:path w="3564890" h="1123314">
                  <a:moveTo>
                    <a:pt x="3377437" y="0"/>
                  </a:moveTo>
                  <a:lnTo>
                    <a:pt x="187197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89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7" y="1123188"/>
                  </a:lnTo>
                  <a:lnTo>
                    <a:pt x="3377437" y="1123188"/>
                  </a:lnTo>
                  <a:lnTo>
                    <a:pt x="3427199" y="1116500"/>
                  </a:lnTo>
                  <a:lnTo>
                    <a:pt x="3471916" y="1097628"/>
                  </a:lnTo>
                  <a:lnTo>
                    <a:pt x="3509803" y="1068355"/>
                  </a:lnTo>
                  <a:lnTo>
                    <a:pt x="3539076" y="1030468"/>
                  </a:lnTo>
                  <a:lnTo>
                    <a:pt x="3557948" y="985751"/>
                  </a:lnTo>
                  <a:lnTo>
                    <a:pt x="3564635" y="935989"/>
                  </a:lnTo>
                  <a:lnTo>
                    <a:pt x="3564635" y="187198"/>
                  </a:lnTo>
                  <a:lnTo>
                    <a:pt x="3557948" y="137436"/>
                  </a:lnTo>
                  <a:lnTo>
                    <a:pt x="3539076" y="92719"/>
                  </a:lnTo>
                  <a:lnTo>
                    <a:pt x="3509803" y="54832"/>
                  </a:lnTo>
                  <a:lnTo>
                    <a:pt x="3471916" y="25559"/>
                  </a:lnTo>
                  <a:lnTo>
                    <a:pt x="3427199" y="6687"/>
                  </a:lnTo>
                  <a:lnTo>
                    <a:pt x="3377437" y="0"/>
                  </a:lnTo>
                  <a:close/>
                </a:path>
              </a:pathLst>
            </a:custGeom>
            <a:solidFill>
              <a:srgbClr val="455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6388" y="3307664"/>
              <a:ext cx="1419606" cy="3051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3279" y="3613150"/>
              <a:ext cx="2688463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0137" y="3613150"/>
              <a:ext cx="441960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5303" y="3917950"/>
              <a:ext cx="2534412" cy="30480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37260" y="4936235"/>
            <a:ext cx="3572510" cy="783590"/>
            <a:chOff x="937260" y="4936235"/>
            <a:chExt cx="3572510" cy="783590"/>
          </a:xfrm>
        </p:grpSpPr>
        <p:sp>
          <p:nvSpPr>
            <p:cNvPr id="25" name="object 25"/>
            <p:cNvSpPr/>
            <p:nvPr/>
          </p:nvSpPr>
          <p:spPr>
            <a:xfrm>
              <a:off x="937260" y="4936235"/>
              <a:ext cx="3572510" cy="783590"/>
            </a:xfrm>
            <a:custGeom>
              <a:avLst/>
              <a:gdLst/>
              <a:ahLst/>
              <a:cxnLst/>
              <a:rect l="l" t="t" r="r" b="b"/>
              <a:pathLst>
                <a:path w="3572510" h="783589">
                  <a:moveTo>
                    <a:pt x="3441700" y="0"/>
                  </a:moveTo>
                  <a:lnTo>
                    <a:pt x="130556" y="0"/>
                  </a:lnTo>
                  <a:lnTo>
                    <a:pt x="79740" y="10255"/>
                  </a:lnTo>
                  <a:lnTo>
                    <a:pt x="38241" y="38226"/>
                  </a:lnTo>
                  <a:lnTo>
                    <a:pt x="10260" y="79724"/>
                  </a:lnTo>
                  <a:lnTo>
                    <a:pt x="0" y="130556"/>
                  </a:lnTo>
                  <a:lnTo>
                    <a:pt x="0" y="652779"/>
                  </a:lnTo>
                  <a:lnTo>
                    <a:pt x="10260" y="703595"/>
                  </a:lnTo>
                  <a:lnTo>
                    <a:pt x="38241" y="745094"/>
                  </a:lnTo>
                  <a:lnTo>
                    <a:pt x="79740" y="773075"/>
                  </a:lnTo>
                  <a:lnTo>
                    <a:pt x="130556" y="783335"/>
                  </a:lnTo>
                  <a:lnTo>
                    <a:pt x="3441700" y="783335"/>
                  </a:lnTo>
                  <a:lnTo>
                    <a:pt x="3492531" y="773075"/>
                  </a:lnTo>
                  <a:lnTo>
                    <a:pt x="3534029" y="745094"/>
                  </a:lnTo>
                  <a:lnTo>
                    <a:pt x="3562000" y="703595"/>
                  </a:lnTo>
                  <a:lnTo>
                    <a:pt x="3572255" y="652779"/>
                  </a:lnTo>
                  <a:lnTo>
                    <a:pt x="3572255" y="130556"/>
                  </a:lnTo>
                  <a:lnTo>
                    <a:pt x="3562000" y="79724"/>
                  </a:lnTo>
                  <a:lnTo>
                    <a:pt x="3534029" y="38226"/>
                  </a:lnTo>
                  <a:lnTo>
                    <a:pt x="3492531" y="10255"/>
                  </a:lnTo>
                  <a:lnTo>
                    <a:pt x="3441700" y="0"/>
                  </a:lnTo>
                  <a:close/>
                </a:path>
              </a:pathLst>
            </a:custGeom>
            <a:solidFill>
              <a:srgbClr val="455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2706" y="5024881"/>
              <a:ext cx="1419606" cy="304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2144" y="5329732"/>
              <a:ext cx="2038731" cy="304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5205" y="5329732"/>
              <a:ext cx="441959" cy="304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717" y="5329732"/>
              <a:ext cx="1099019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7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D82BB13429B4EB5411939247F1E46" ma:contentTypeVersion="14" ma:contentTypeDescription="Create a new document." ma:contentTypeScope="" ma:versionID="cbeb2bf506f9f0878a197c94a53e0ad5">
  <xsd:schema xmlns:xsd="http://www.w3.org/2001/XMLSchema" xmlns:xs="http://www.w3.org/2001/XMLSchema" xmlns:p="http://schemas.microsoft.com/office/2006/metadata/properties" xmlns:ns3="349c6201-8947-4797-a231-8261c5efa105" xmlns:ns4="4dec5d02-eb94-4e7f-a0e6-fb90a3fdc613" targetNamespace="http://schemas.microsoft.com/office/2006/metadata/properties" ma:root="true" ma:fieldsID="2ea2f7e86ab47a7a23acafa6eae54ca7" ns3:_="" ns4:_="">
    <xsd:import namespace="349c6201-8947-4797-a231-8261c5efa105"/>
    <xsd:import namespace="4dec5d02-eb94-4e7f-a0e6-fb90a3fdc6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c6201-8947-4797-a231-8261c5efa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c5d02-eb94-4e7f-a0e6-fb90a3fdc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45C885-794D-4F95-8EDA-D1BCFB7C87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58509A-507F-49DC-B3FB-5A9EAECDFABC}">
  <ds:schemaRefs>
    <ds:schemaRef ds:uri="4dec5d02-eb94-4e7f-a0e6-fb90a3fdc613"/>
    <ds:schemaRef ds:uri="http://schemas.microsoft.com/office/infopath/2007/PartnerControls"/>
    <ds:schemaRef ds:uri="http://purl.org/dc/dcmitype/"/>
    <ds:schemaRef ds:uri="http://schemas.microsoft.com/office/2006/documentManagement/types"/>
    <ds:schemaRef ds:uri="349c6201-8947-4797-a231-8261c5efa105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645402-4BFD-4121-90BE-F7746A701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c6201-8947-4797-a231-8261c5efa105"/>
    <ds:schemaRef ds:uri="4dec5d02-eb94-4e7f-a0e6-fb90a3fdc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18667</TotalTime>
  <Words>1474</Words>
  <Application>Microsoft Office PowerPoint</Application>
  <PresentationFormat>Произвольный</PresentationFormat>
  <Paragraphs>230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</vt:lpstr>
      <vt:lpstr>Презентация PowerPoint</vt:lpstr>
      <vt:lpstr>ЭТАПЫ ПРОВЕДЕНИЯ СОЦИАЛЬНО-ПСИХОЛОГИЧЕСКОГО ТЕСТИРОВАНИЯ </vt:lpstr>
      <vt:lpstr>Презентация PowerPoint</vt:lpstr>
      <vt:lpstr>Среди преимуществ организации тестирования для всех участников образовательных отношений следует выделить следующие: </vt:lpstr>
      <vt:lpstr>Презентация PowerPoint</vt:lpstr>
      <vt:lpstr>     Объект изучения СПТ</vt:lpstr>
      <vt:lpstr>К структурным компонентам психологической устойчивости личности подростка относятся:</vt:lpstr>
      <vt:lpstr>Презентация PowerPoint</vt:lpstr>
      <vt:lpstr>Презентация PowerPoint</vt:lpstr>
      <vt:lpstr>Исследуемые показатели  «факторы риска – факторы защиты»</vt:lpstr>
      <vt:lpstr>Презентация PowerPoint</vt:lpstr>
      <vt:lpstr>Презентация PowerPoint</vt:lpstr>
      <vt:lpstr>Презентация PowerPoint</vt:lpstr>
      <vt:lpstr>Презентация PowerPoint</vt:lpstr>
      <vt:lpstr>Вид результатов тестирования в программном комплексе </vt:lpstr>
      <vt:lpstr>Таким образом, по результатам ЕМ СПТ на основании показателя ИРП обучающегося можно отнести к одной из трёх групп: </vt:lpstr>
      <vt:lpstr>Направления работы образовательных организаций  по результатам социально-психологического тестирования</vt:lpstr>
      <vt:lpstr>Мы говорим о необходимости обращения особого внимания к таким обучающимся, а не о выявлении конкретного проявления.  </vt:lpstr>
      <vt:lpstr>Организационное сопровождение деятельности образовательной организации по результатам тестирования</vt:lpstr>
      <vt:lpstr>Презентация PowerPoint</vt:lpstr>
      <vt:lpstr>Ответы на волнующие вопросы </vt:lpstr>
      <vt:lpstr>Презентация PowerPoint</vt:lpstr>
      <vt:lpstr>Организация профилактической работы в ОО по результатам СПТ</vt:lpstr>
      <vt:lpstr>Направления психопрофилактической работы</vt:lpstr>
      <vt:lpstr>Организация социальной среды </vt:lpstr>
      <vt:lpstr>Информирование</vt:lpstr>
      <vt:lpstr>Активное социальное обучение социально-важным навыкам</vt:lpstr>
      <vt:lpstr>Организация деятельности, альтернативной зависимому поведению</vt:lpstr>
      <vt:lpstr>Организация здорового образа жизни</vt:lpstr>
      <vt:lpstr>Активизация личностных ресурсов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Кузьмин</dc:creator>
  <cp:lastModifiedBy>Татьяна Владимировна Свиридова</cp:lastModifiedBy>
  <cp:revision>262</cp:revision>
  <dcterms:created xsi:type="dcterms:W3CDTF">2022-06-29T14:20:47Z</dcterms:created>
  <dcterms:modified xsi:type="dcterms:W3CDTF">2025-10-09T02:54:15Z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0x010100E92D82BB13429B4EB5411939247F1E46</vt:lpwstr>
  </property>
</Properties>
</file>